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56" r:id="rId3"/>
    <p:sldId id="258" r:id="rId4"/>
    <p:sldId id="259" r:id="rId5"/>
    <p:sldId id="303" r:id="rId6"/>
    <p:sldId id="304" r:id="rId7"/>
    <p:sldId id="290" r:id="rId8"/>
    <p:sldId id="286" r:id="rId9"/>
    <p:sldId id="291" r:id="rId10"/>
    <p:sldId id="299" r:id="rId11"/>
    <p:sldId id="292" r:id="rId12"/>
    <p:sldId id="302" r:id="rId13"/>
    <p:sldId id="295" r:id="rId14"/>
    <p:sldId id="293" r:id="rId15"/>
    <p:sldId id="287" r:id="rId16"/>
    <p:sldId id="294" r:id="rId17"/>
    <p:sldId id="300" r:id="rId18"/>
    <p:sldId id="288" r:id="rId19"/>
    <p:sldId id="297" r:id="rId20"/>
    <p:sldId id="296" r:id="rId21"/>
    <p:sldId id="301" r:id="rId22"/>
    <p:sldId id="305" r:id="rId2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加贺" initials="刘" lastIdx="1" clrIdx="0">
    <p:extLst>
      <p:ext uri="{19B8F6BF-5375-455C-9EA6-DF929625EA0E}">
        <p15:presenceInfo xmlns:p15="http://schemas.microsoft.com/office/powerpoint/2012/main" userId="47ba09c91759b3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83B3"/>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3" autoAdjust="0"/>
    <p:restoredTop sz="89140" autoAdjust="0"/>
  </p:normalViewPr>
  <p:slideViewPr>
    <p:cSldViewPr snapToGrid="0" snapToObjects="1">
      <p:cViewPr varScale="1">
        <p:scale>
          <a:sx n="77" d="100"/>
          <a:sy n="77" d="100"/>
        </p:scale>
        <p:origin x="261" y="42"/>
      </p:cViewPr>
      <p:guideLst/>
    </p:cSldViewPr>
  </p:slideViewPr>
  <p:outlineViewPr>
    <p:cViewPr>
      <p:scale>
        <a:sx n="33" d="100"/>
        <a:sy n="33" d="100"/>
      </p:scale>
      <p:origin x="0" y="-17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3452" y="2160542"/>
            <a:ext cx="8733195" cy="1041761"/>
          </a:xfrm>
        </p:spPr>
        <p:txBody>
          <a:bodyPr/>
          <a:lstStyle/>
          <a:p>
            <a:r>
              <a:rPr kumimoji="1" lang="zh-CN" altLang="en-US" dirty="0"/>
              <a:t>“数字哨兵”产品分析</a:t>
            </a:r>
            <a:r>
              <a:rPr kumimoji="1" lang="en-US" altLang="zh-CN" dirty="0"/>
              <a:t>PPT</a:t>
            </a:r>
            <a:endParaRPr kumimoji="1" lang="zh-CN" altLang="en-US" dirty="0"/>
          </a:p>
        </p:txBody>
      </p:sp>
      <p:sp>
        <p:nvSpPr>
          <p:cNvPr id="4" name="文本占位符 3"/>
          <p:cNvSpPr>
            <a:spLocks noGrp="1"/>
          </p:cNvSpPr>
          <p:nvPr>
            <p:ph type="body" sz="quarter" idx="15"/>
          </p:nvPr>
        </p:nvSpPr>
        <p:spPr>
          <a:xfrm>
            <a:off x="2600706" y="4033466"/>
            <a:ext cx="2571187" cy="684139"/>
          </a:xfrm>
        </p:spPr>
        <p:txBody>
          <a:bodyPr/>
          <a:lstStyle/>
          <a:p>
            <a:r>
              <a:rPr kumimoji="1" lang="zh-CN" altLang="en-US" dirty="0"/>
              <a:t>技术中心</a:t>
            </a:r>
            <a:endParaRPr kumimoji="1" lang="en-US" altLang="zh-CN" dirty="0"/>
          </a:p>
          <a:p>
            <a:r>
              <a:rPr kumimoji="1" lang="en-US" altLang="zh-CN" dirty="0"/>
              <a:t>2022.6.23</a:t>
            </a:r>
            <a:endParaRPr kumimoji="1" lang="zh-CN" altLang="en-US" dirty="0"/>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主要功能</a:t>
            </a:r>
          </a:p>
        </p:txBody>
      </p:sp>
      <p:pic>
        <p:nvPicPr>
          <p:cNvPr id="39" name="图片 38">
            <a:extLst>
              <a:ext uri="{FF2B5EF4-FFF2-40B4-BE49-F238E27FC236}">
                <a16:creationId xmlns:a16="http://schemas.microsoft.com/office/drawing/2014/main" id="{45E0FB75-E98A-2C09-C2C4-17739EB2F6D2}"/>
              </a:ext>
            </a:extLst>
          </p:cNvPr>
          <p:cNvPicPr>
            <a:picLocks noChangeAspect="1"/>
          </p:cNvPicPr>
          <p:nvPr/>
        </p:nvPicPr>
        <p:blipFill rotWithShape="1">
          <a:blip r:embed="rId2"/>
          <a:srcRect l="18295" t="21984" r="9430"/>
          <a:stretch/>
        </p:blipFill>
        <p:spPr>
          <a:xfrm>
            <a:off x="6811427" y="2037338"/>
            <a:ext cx="2481390" cy="2678487"/>
          </a:xfrm>
          <a:prstGeom prst="rect">
            <a:avLst/>
          </a:prstGeom>
        </p:spPr>
      </p:pic>
      <p:grpSp>
        <p:nvGrpSpPr>
          <p:cNvPr id="40" name="组 6">
            <a:extLst>
              <a:ext uri="{FF2B5EF4-FFF2-40B4-BE49-F238E27FC236}">
                <a16:creationId xmlns:a16="http://schemas.microsoft.com/office/drawing/2014/main" id="{5756AEB3-C27C-BD57-68D9-FC30330C40C8}"/>
              </a:ext>
            </a:extLst>
          </p:cNvPr>
          <p:cNvGrpSpPr/>
          <p:nvPr/>
        </p:nvGrpSpPr>
        <p:grpSpPr>
          <a:xfrm>
            <a:off x="9420873" y="2667862"/>
            <a:ext cx="365335" cy="377411"/>
            <a:chOff x="6177776" y="1807948"/>
            <a:chExt cx="1115122" cy="1115122"/>
          </a:xfrm>
        </p:grpSpPr>
        <p:sp>
          <p:nvSpPr>
            <p:cNvPr id="41" name="椭圆 40">
              <a:extLst>
                <a:ext uri="{FF2B5EF4-FFF2-40B4-BE49-F238E27FC236}">
                  <a16:creationId xmlns:a16="http://schemas.microsoft.com/office/drawing/2014/main" id="{193825DA-8210-F039-3984-5F0361357B6F}"/>
                </a:ext>
              </a:extLst>
            </p:cNvPr>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2" name="L 形 41">
              <a:extLst>
                <a:ext uri="{FF2B5EF4-FFF2-40B4-BE49-F238E27FC236}">
                  <a16:creationId xmlns:a16="http://schemas.microsoft.com/office/drawing/2014/main" id="{4D9C3087-58D3-60E4-CF38-BEC90E415A16}"/>
                </a:ext>
              </a:extLst>
            </p:cNvPr>
            <p:cNvSpPr/>
            <p:nvPr/>
          </p:nvSpPr>
          <p:spPr>
            <a:xfrm rot="18900000">
              <a:off x="6407879" y="2115623"/>
              <a:ext cx="654917" cy="382986"/>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sp>
        <p:nvSpPr>
          <p:cNvPr id="44" name="文本框 8">
            <a:extLst>
              <a:ext uri="{FF2B5EF4-FFF2-40B4-BE49-F238E27FC236}">
                <a16:creationId xmlns:a16="http://schemas.microsoft.com/office/drawing/2014/main" id="{14CB39CF-7586-CFBC-4FC2-6BFAE7F09632}"/>
              </a:ext>
            </a:extLst>
          </p:cNvPr>
          <p:cNvSpPr txBox="1"/>
          <p:nvPr/>
        </p:nvSpPr>
        <p:spPr>
          <a:xfrm>
            <a:off x="322289" y="1914247"/>
            <a:ext cx="6516420" cy="38602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500" dirty="0">
                <a:solidFill>
                  <a:schemeClr val="tx1">
                    <a:lumMod val="75000"/>
                    <a:lumOff val="25000"/>
                  </a:schemeClr>
                </a:solidFill>
                <a:latin typeface="+mn-ea"/>
              </a:rPr>
              <a:t>根据场所防控管理要求，系统可实现正常或异常状态判断，健康核验一体机硬件设备根据产品形态可分为手持款、立柱款和闸机款</a:t>
            </a:r>
            <a:endParaRPr lang="en-US" altLang="zh-CN" sz="1500" dirty="0">
              <a:solidFill>
                <a:schemeClr val="tx1">
                  <a:lumMod val="75000"/>
                  <a:lumOff val="25000"/>
                </a:schemeClr>
              </a:solidFill>
              <a:latin typeface="+mn-ea"/>
            </a:endParaRPr>
          </a:p>
          <a:p>
            <a:pPr>
              <a:lnSpc>
                <a:spcPct val="150000"/>
              </a:lnSpc>
            </a:pPr>
            <a:endParaRPr lang="zh-CN" altLang="en-US" sz="1500" dirty="0">
              <a:solidFill>
                <a:schemeClr val="tx1">
                  <a:lumMod val="75000"/>
                  <a:lumOff val="25000"/>
                </a:schemeClr>
              </a:solidFill>
              <a:latin typeface="+mn-ea"/>
            </a:endParaRPr>
          </a:p>
          <a:p>
            <a:pPr marL="285750" indent="-285750">
              <a:lnSpc>
                <a:spcPct val="150000"/>
              </a:lnSpc>
              <a:buFont typeface="Arial" charset="0"/>
              <a:buChar char="•"/>
            </a:pPr>
            <a:r>
              <a:rPr lang="zh-CN" altLang="en-US" sz="1500" dirty="0">
                <a:solidFill>
                  <a:schemeClr val="tx1">
                    <a:lumMod val="75000"/>
                    <a:lumOff val="25000"/>
                  </a:schemeClr>
                </a:solidFill>
                <a:latin typeface="+mn-ea"/>
              </a:rPr>
              <a:t>进入重点防控区域，可通过该场地事先部署的健康核验设备扫描健康码或读取身份证进行核验，设备可支持多地健康码，如随申码、苏康码等</a:t>
            </a:r>
            <a:endParaRPr lang="en-US" altLang="zh-CN" sz="1500" dirty="0">
              <a:solidFill>
                <a:schemeClr val="tx1">
                  <a:lumMod val="75000"/>
                  <a:lumOff val="25000"/>
                </a:schemeClr>
              </a:solidFill>
              <a:latin typeface="+mn-ea"/>
            </a:endParaRPr>
          </a:p>
          <a:p>
            <a:pPr>
              <a:lnSpc>
                <a:spcPct val="150000"/>
              </a:lnSpc>
            </a:pPr>
            <a:endParaRPr lang="zh-CN" altLang="en-US" sz="1500" dirty="0">
              <a:solidFill>
                <a:schemeClr val="tx1">
                  <a:lumMod val="75000"/>
                  <a:lumOff val="25000"/>
                </a:schemeClr>
              </a:solidFill>
              <a:latin typeface="+mn-ea"/>
            </a:endParaRPr>
          </a:p>
          <a:p>
            <a:pPr marL="285750" indent="-285750">
              <a:lnSpc>
                <a:spcPct val="150000"/>
              </a:lnSpc>
              <a:buFont typeface="Arial" charset="0"/>
              <a:buChar char="•"/>
            </a:pPr>
            <a:r>
              <a:rPr lang="zh-CN" altLang="en-US" sz="1500" dirty="0">
                <a:solidFill>
                  <a:schemeClr val="tx1">
                    <a:lumMod val="75000"/>
                    <a:lumOff val="25000"/>
                  </a:schemeClr>
                </a:solidFill>
                <a:latin typeface="+mn-ea"/>
              </a:rPr>
              <a:t>“扫码通行”功能适用于各类重点场所出入口通行信息精准核验，系统与官方数据打通，可实时核验健康码、核酸和疫苗接种信息</a:t>
            </a:r>
            <a:endParaRPr lang="en-US" altLang="zh-CN" sz="1500" dirty="0">
              <a:solidFill>
                <a:schemeClr val="tx1">
                  <a:lumMod val="75000"/>
                  <a:lumOff val="25000"/>
                </a:schemeClr>
              </a:solidFill>
              <a:latin typeface="+mn-ea"/>
            </a:endParaRPr>
          </a:p>
          <a:p>
            <a:pPr>
              <a:lnSpc>
                <a:spcPct val="150000"/>
              </a:lnSpc>
            </a:pPr>
            <a:endParaRPr lang="zh-CN" altLang="en-US" sz="1500" dirty="0">
              <a:solidFill>
                <a:schemeClr val="tx1">
                  <a:lumMod val="75000"/>
                  <a:lumOff val="25000"/>
                </a:schemeClr>
              </a:solidFill>
              <a:latin typeface="+mn-ea"/>
            </a:endParaRPr>
          </a:p>
          <a:p>
            <a:pPr marL="285750" indent="-285750">
              <a:lnSpc>
                <a:spcPct val="150000"/>
              </a:lnSpc>
              <a:buFont typeface="Arial" charset="0"/>
              <a:buChar char="•"/>
            </a:pPr>
            <a:r>
              <a:rPr lang="zh-CN" altLang="en-US" sz="1500" dirty="0">
                <a:solidFill>
                  <a:schemeClr val="tx1">
                    <a:lumMod val="75000"/>
                    <a:lumOff val="25000"/>
                  </a:schemeClr>
                </a:solidFill>
                <a:latin typeface="+mn-ea"/>
              </a:rPr>
              <a:t>系统稳定，安全可靠，操作简单，能够做到逢进必扫、逢扫必验，支持语音播报功能</a:t>
            </a:r>
          </a:p>
        </p:txBody>
      </p:sp>
      <p:sp>
        <p:nvSpPr>
          <p:cNvPr id="46" name="矩形 45">
            <a:extLst>
              <a:ext uri="{FF2B5EF4-FFF2-40B4-BE49-F238E27FC236}">
                <a16:creationId xmlns:a16="http://schemas.microsoft.com/office/drawing/2014/main" id="{470F0CBF-3D9E-3A89-57EA-2405AD925C5F}"/>
              </a:ext>
            </a:extLst>
          </p:cNvPr>
          <p:cNvSpPr/>
          <p:nvPr/>
        </p:nvSpPr>
        <p:spPr>
          <a:xfrm>
            <a:off x="9914264" y="2654469"/>
            <a:ext cx="954107" cy="1213858"/>
          </a:xfrm>
          <a:prstGeom prst="rect">
            <a:avLst/>
          </a:prstGeom>
        </p:spPr>
        <p:txBody>
          <a:bodyPr wrap="none">
            <a:spAutoFit/>
          </a:bodyPr>
          <a:lstStyle/>
          <a:p>
            <a:pPr lvl="0">
              <a:lnSpc>
                <a:spcPct val="150000"/>
              </a:lnSpc>
            </a:pPr>
            <a:r>
              <a:rPr lang="zh-CN" altLang="en-US" sz="1400" b="1" dirty="0">
                <a:solidFill>
                  <a:schemeClr val="accent1"/>
                </a:solidFill>
              </a:rPr>
              <a:t>一照通行</a:t>
            </a:r>
            <a:endParaRPr lang="en-US" altLang="zh-CN" sz="1400" b="1" dirty="0">
              <a:solidFill>
                <a:schemeClr val="accent1"/>
              </a:solidFill>
            </a:endParaRPr>
          </a:p>
          <a:p>
            <a:pPr lvl="0">
              <a:lnSpc>
                <a:spcPct val="150000"/>
              </a:lnSpc>
            </a:pPr>
            <a:r>
              <a:rPr lang="zh-CN" altLang="en-US" sz="1200" dirty="0"/>
              <a:t>人脸识别</a:t>
            </a:r>
            <a:endParaRPr lang="en-US" altLang="zh-CN" sz="1200" dirty="0"/>
          </a:p>
          <a:p>
            <a:pPr lvl="0">
              <a:lnSpc>
                <a:spcPct val="150000"/>
              </a:lnSpc>
            </a:pPr>
            <a:r>
              <a:rPr lang="zh-CN" altLang="en-US" sz="1200" dirty="0"/>
              <a:t>身份证识别</a:t>
            </a:r>
            <a:endParaRPr lang="en-US" altLang="zh-CN" sz="1200" dirty="0"/>
          </a:p>
          <a:p>
            <a:pPr lvl="0">
              <a:lnSpc>
                <a:spcPct val="150000"/>
              </a:lnSpc>
            </a:pPr>
            <a:r>
              <a:rPr lang="zh-CN" altLang="en-US" sz="1200" dirty="0"/>
              <a:t>健康码</a:t>
            </a:r>
            <a:endParaRPr lang="en-US" altLang="zh-CN" sz="1200" dirty="0"/>
          </a:p>
        </p:txBody>
      </p:sp>
      <p:grpSp>
        <p:nvGrpSpPr>
          <p:cNvPr id="47" name="组 6">
            <a:extLst>
              <a:ext uri="{FF2B5EF4-FFF2-40B4-BE49-F238E27FC236}">
                <a16:creationId xmlns:a16="http://schemas.microsoft.com/office/drawing/2014/main" id="{35EA89D2-789A-F8AD-62EC-3239ECEF1D03}"/>
              </a:ext>
            </a:extLst>
          </p:cNvPr>
          <p:cNvGrpSpPr/>
          <p:nvPr/>
        </p:nvGrpSpPr>
        <p:grpSpPr>
          <a:xfrm>
            <a:off x="9420873" y="4020727"/>
            <a:ext cx="365335" cy="377411"/>
            <a:chOff x="6177776" y="1807948"/>
            <a:chExt cx="1115122" cy="1115122"/>
          </a:xfrm>
        </p:grpSpPr>
        <p:sp>
          <p:nvSpPr>
            <p:cNvPr id="48" name="椭圆 47">
              <a:extLst>
                <a:ext uri="{FF2B5EF4-FFF2-40B4-BE49-F238E27FC236}">
                  <a16:creationId xmlns:a16="http://schemas.microsoft.com/office/drawing/2014/main" id="{37FCCDF6-C321-4F9D-6B94-716CFE8A37E1}"/>
                </a:ext>
              </a:extLst>
            </p:cNvPr>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9" name="L 形 48">
              <a:extLst>
                <a:ext uri="{FF2B5EF4-FFF2-40B4-BE49-F238E27FC236}">
                  <a16:creationId xmlns:a16="http://schemas.microsoft.com/office/drawing/2014/main" id="{02C7960A-9C71-7019-9ED9-1ADA627B85E4}"/>
                </a:ext>
              </a:extLst>
            </p:cNvPr>
            <p:cNvSpPr/>
            <p:nvPr/>
          </p:nvSpPr>
          <p:spPr>
            <a:xfrm rot="18900000">
              <a:off x="6407879" y="2115623"/>
              <a:ext cx="654917" cy="382986"/>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sp>
        <p:nvSpPr>
          <p:cNvPr id="50" name="矩形 49">
            <a:extLst>
              <a:ext uri="{FF2B5EF4-FFF2-40B4-BE49-F238E27FC236}">
                <a16:creationId xmlns:a16="http://schemas.microsoft.com/office/drawing/2014/main" id="{04DD2F25-B1A2-C474-ABC2-BB80D675A4D8}"/>
              </a:ext>
            </a:extLst>
          </p:cNvPr>
          <p:cNvSpPr/>
          <p:nvPr/>
        </p:nvSpPr>
        <p:spPr>
          <a:xfrm>
            <a:off x="9914264" y="4007334"/>
            <a:ext cx="2135136" cy="1213858"/>
          </a:xfrm>
          <a:prstGeom prst="rect">
            <a:avLst/>
          </a:prstGeom>
        </p:spPr>
        <p:txBody>
          <a:bodyPr wrap="none">
            <a:spAutoFit/>
          </a:bodyPr>
          <a:lstStyle/>
          <a:p>
            <a:pPr lvl="0">
              <a:lnSpc>
                <a:spcPct val="150000"/>
              </a:lnSpc>
            </a:pPr>
            <a:r>
              <a:rPr lang="zh-CN" altLang="en-US" sz="1400" b="1" dirty="0">
                <a:solidFill>
                  <a:schemeClr val="accent1"/>
                </a:solidFill>
              </a:rPr>
              <a:t>六验合一</a:t>
            </a:r>
            <a:endParaRPr lang="en-US" altLang="zh-CN" sz="1400" b="1" dirty="0">
              <a:solidFill>
                <a:schemeClr val="accent1"/>
              </a:solidFill>
            </a:endParaRPr>
          </a:p>
          <a:p>
            <a:pPr lvl="0">
              <a:lnSpc>
                <a:spcPct val="150000"/>
              </a:lnSpc>
            </a:pPr>
            <a:r>
              <a:rPr lang="zh-CN" altLang="en-US" sz="1200" dirty="0"/>
              <a:t>场所码 健康码 行程码</a:t>
            </a:r>
            <a:endParaRPr lang="en-US" altLang="zh-CN" sz="1200" dirty="0"/>
          </a:p>
          <a:p>
            <a:pPr lvl="0">
              <a:lnSpc>
                <a:spcPct val="150000"/>
              </a:lnSpc>
            </a:pPr>
            <a:r>
              <a:rPr lang="zh-CN" altLang="en-US" sz="1200" dirty="0"/>
              <a:t>核酸检测查询 疫苗接种信息</a:t>
            </a:r>
            <a:endParaRPr lang="en-US" altLang="zh-CN" sz="1200" dirty="0"/>
          </a:p>
          <a:p>
            <a:pPr lvl="0">
              <a:lnSpc>
                <a:spcPct val="150000"/>
              </a:lnSpc>
            </a:pPr>
            <a:r>
              <a:rPr lang="zh-CN" altLang="en-US" sz="1200" dirty="0"/>
              <a:t>精准测温</a:t>
            </a:r>
            <a:endParaRPr lang="en-US" altLang="zh-CN" sz="1200" dirty="0"/>
          </a:p>
        </p:txBody>
      </p:sp>
      <p:grpSp>
        <p:nvGrpSpPr>
          <p:cNvPr id="51" name="组 6">
            <a:extLst>
              <a:ext uri="{FF2B5EF4-FFF2-40B4-BE49-F238E27FC236}">
                <a16:creationId xmlns:a16="http://schemas.microsoft.com/office/drawing/2014/main" id="{2E066193-06AD-7F09-3E37-978D11EB87B7}"/>
              </a:ext>
            </a:extLst>
          </p:cNvPr>
          <p:cNvGrpSpPr/>
          <p:nvPr/>
        </p:nvGrpSpPr>
        <p:grpSpPr>
          <a:xfrm>
            <a:off x="9425207" y="5373592"/>
            <a:ext cx="365335" cy="377411"/>
            <a:chOff x="6177776" y="1807948"/>
            <a:chExt cx="1115122" cy="1115122"/>
          </a:xfrm>
        </p:grpSpPr>
        <p:sp>
          <p:nvSpPr>
            <p:cNvPr id="52" name="椭圆 51">
              <a:extLst>
                <a:ext uri="{FF2B5EF4-FFF2-40B4-BE49-F238E27FC236}">
                  <a16:creationId xmlns:a16="http://schemas.microsoft.com/office/drawing/2014/main" id="{03A5FA41-FC15-898A-4522-73B63BCE052A}"/>
                </a:ext>
              </a:extLst>
            </p:cNvPr>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3" name="L 形 52">
              <a:extLst>
                <a:ext uri="{FF2B5EF4-FFF2-40B4-BE49-F238E27FC236}">
                  <a16:creationId xmlns:a16="http://schemas.microsoft.com/office/drawing/2014/main" id="{D1212FF5-73B3-D920-AB5E-4B912922410E}"/>
                </a:ext>
              </a:extLst>
            </p:cNvPr>
            <p:cNvSpPr/>
            <p:nvPr/>
          </p:nvSpPr>
          <p:spPr>
            <a:xfrm rot="18900000">
              <a:off x="6407879" y="2115623"/>
              <a:ext cx="654917" cy="382986"/>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sp>
        <p:nvSpPr>
          <p:cNvPr id="54" name="矩形 53">
            <a:extLst>
              <a:ext uri="{FF2B5EF4-FFF2-40B4-BE49-F238E27FC236}">
                <a16:creationId xmlns:a16="http://schemas.microsoft.com/office/drawing/2014/main" id="{E8EEF1BB-A87A-CB43-DC8C-355A1429951D}"/>
              </a:ext>
            </a:extLst>
          </p:cNvPr>
          <p:cNvSpPr/>
          <p:nvPr/>
        </p:nvSpPr>
        <p:spPr>
          <a:xfrm>
            <a:off x="9918598" y="5360199"/>
            <a:ext cx="1460656" cy="936860"/>
          </a:xfrm>
          <a:prstGeom prst="rect">
            <a:avLst/>
          </a:prstGeom>
        </p:spPr>
        <p:txBody>
          <a:bodyPr wrap="none">
            <a:spAutoFit/>
          </a:bodyPr>
          <a:lstStyle/>
          <a:p>
            <a:pPr lvl="0">
              <a:lnSpc>
                <a:spcPct val="150000"/>
              </a:lnSpc>
            </a:pPr>
            <a:r>
              <a:rPr lang="zh-CN" altLang="en-US" sz="1400" b="1" dirty="0">
                <a:solidFill>
                  <a:schemeClr val="accent1"/>
                </a:solidFill>
              </a:rPr>
              <a:t>精准防疫</a:t>
            </a:r>
            <a:endParaRPr lang="en-US" altLang="zh-CN" sz="1400" b="1" dirty="0">
              <a:solidFill>
                <a:schemeClr val="accent1"/>
              </a:solidFill>
            </a:endParaRPr>
          </a:p>
          <a:p>
            <a:pPr lvl="0">
              <a:lnSpc>
                <a:spcPct val="150000"/>
              </a:lnSpc>
            </a:pPr>
            <a:r>
              <a:rPr lang="zh-CN" altLang="en-US" sz="1200" dirty="0"/>
              <a:t>人证对比 智能管控</a:t>
            </a:r>
            <a:endParaRPr lang="en-US" altLang="zh-CN" sz="1200" dirty="0"/>
          </a:p>
          <a:p>
            <a:pPr lvl="0">
              <a:lnSpc>
                <a:spcPct val="150000"/>
              </a:lnSpc>
            </a:pPr>
            <a:r>
              <a:rPr lang="zh-CN" altLang="en-US" sz="1200" dirty="0"/>
              <a:t>异常提醒 风险地图</a:t>
            </a:r>
            <a:endParaRPr lang="en-US" altLang="zh-CN" sz="1200" dirty="0"/>
          </a:p>
        </p:txBody>
      </p:sp>
    </p:spTree>
    <p:extLst>
      <p:ext uri="{BB962C8B-B14F-4D97-AF65-F5344CB8AC3E}">
        <p14:creationId xmlns:p14="http://schemas.microsoft.com/office/powerpoint/2010/main" val="270767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451260" cy="721395"/>
          </a:xfrm>
        </p:spPr>
        <p:txBody>
          <a:bodyPr/>
          <a:lstStyle/>
          <a:p>
            <a:r>
              <a:rPr kumimoji="1" lang="zh-CN" altLang="en-US" dirty="0"/>
              <a:t>部分相关厂商代表性数字哨兵产品介绍</a:t>
            </a:r>
          </a:p>
        </p:txBody>
      </p:sp>
      <p:graphicFrame>
        <p:nvGraphicFramePr>
          <p:cNvPr id="3" name="表格 3">
            <a:extLst>
              <a:ext uri="{FF2B5EF4-FFF2-40B4-BE49-F238E27FC236}">
                <a16:creationId xmlns:a16="http://schemas.microsoft.com/office/drawing/2014/main" id="{E52B5493-EB04-4A03-C4C1-E6C940FE049C}"/>
              </a:ext>
            </a:extLst>
          </p:cNvPr>
          <p:cNvGraphicFramePr>
            <a:graphicFrameLocks noGrp="1"/>
          </p:cNvGraphicFramePr>
          <p:nvPr>
            <p:extLst>
              <p:ext uri="{D42A27DB-BD31-4B8C-83A1-F6EECF244321}">
                <p14:modId xmlns:p14="http://schemas.microsoft.com/office/powerpoint/2010/main" val="3009683286"/>
              </p:ext>
            </p:extLst>
          </p:nvPr>
        </p:nvGraphicFramePr>
        <p:xfrm>
          <a:off x="-1" y="1505419"/>
          <a:ext cx="12192001" cy="4929813"/>
        </p:xfrm>
        <a:graphic>
          <a:graphicData uri="http://schemas.openxmlformats.org/drawingml/2006/table">
            <a:tbl>
              <a:tblPr firstRow="1" bandRow="1">
                <a:tableStyleId>{5C22544A-7EE6-4342-B048-85BDC9FD1C3A}</a:tableStyleId>
              </a:tblPr>
              <a:tblGrid>
                <a:gridCol w="1159018">
                  <a:extLst>
                    <a:ext uri="{9D8B030D-6E8A-4147-A177-3AD203B41FA5}">
                      <a16:colId xmlns:a16="http://schemas.microsoft.com/office/drawing/2014/main" val="904982841"/>
                    </a:ext>
                  </a:extLst>
                </a:gridCol>
                <a:gridCol w="2952871">
                  <a:extLst>
                    <a:ext uri="{9D8B030D-6E8A-4147-A177-3AD203B41FA5}">
                      <a16:colId xmlns:a16="http://schemas.microsoft.com/office/drawing/2014/main" val="1746108868"/>
                    </a:ext>
                  </a:extLst>
                </a:gridCol>
                <a:gridCol w="8080112">
                  <a:extLst>
                    <a:ext uri="{9D8B030D-6E8A-4147-A177-3AD203B41FA5}">
                      <a16:colId xmlns:a16="http://schemas.microsoft.com/office/drawing/2014/main" val="3885025706"/>
                    </a:ext>
                  </a:extLst>
                </a:gridCol>
              </a:tblGrid>
              <a:tr h="515162">
                <a:tc>
                  <a:txBody>
                    <a:bodyPr/>
                    <a:lstStyle/>
                    <a:p>
                      <a:r>
                        <a:rPr lang="zh-CN" altLang="en-US" dirty="0"/>
                        <a:t>公司名称</a:t>
                      </a:r>
                    </a:p>
                  </a:txBody>
                  <a:tcPr anchor="ctr" anchorCtr="1">
                    <a:solidFill>
                      <a:srgbClr val="1E83B3"/>
                    </a:solidFill>
                  </a:tcPr>
                </a:tc>
                <a:tc>
                  <a:txBody>
                    <a:bodyPr/>
                    <a:lstStyle/>
                    <a:p>
                      <a:r>
                        <a:rPr lang="zh-CN" altLang="en-US" dirty="0"/>
                        <a:t>代表性产品</a:t>
                      </a:r>
                    </a:p>
                  </a:txBody>
                  <a:tcPr anchor="ctr" anchorCtr="1">
                    <a:solidFill>
                      <a:srgbClr val="1E83B3"/>
                    </a:solidFill>
                  </a:tcPr>
                </a:tc>
                <a:tc>
                  <a:txBody>
                    <a:bodyPr/>
                    <a:lstStyle/>
                    <a:p>
                      <a:r>
                        <a:rPr lang="zh-CN" altLang="en-US" dirty="0"/>
                        <a:t>产品介绍</a:t>
                      </a:r>
                    </a:p>
                  </a:txBody>
                  <a:tcPr anchor="ctr" anchorCtr="1">
                    <a:solidFill>
                      <a:srgbClr val="1E83B3"/>
                    </a:solidFill>
                  </a:tcPr>
                </a:tc>
                <a:extLst>
                  <a:ext uri="{0D108BD9-81ED-4DB2-BD59-A6C34878D82A}">
                    <a16:rowId xmlns:a16="http://schemas.microsoft.com/office/drawing/2014/main" val="457923530"/>
                  </a:ext>
                </a:extLst>
              </a:tr>
              <a:tr h="583312">
                <a:tc>
                  <a:txBody>
                    <a:bodyPr/>
                    <a:lstStyle/>
                    <a:p>
                      <a:pPr algn="ctr"/>
                      <a:r>
                        <a:rPr lang="zh-CN" altLang="en-US" sz="1400" dirty="0"/>
                        <a:t>优博讯</a:t>
                      </a:r>
                    </a:p>
                  </a:txBody>
                  <a:tcPr anchor="ctr" anchorCtr="1">
                    <a:solidFill>
                      <a:schemeClr val="bg1">
                        <a:lumMod val="85000"/>
                      </a:schemeClr>
                    </a:solidFill>
                  </a:tcPr>
                </a:tc>
                <a:tc>
                  <a:txBody>
                    <a:bodyPr/>
                    <a:lstStyle/>
                    <a:p>
                      <a:r>
                        <a:rPr lang="en-US" altLang="zh-CN" sz="1400" dirty="0"/>
                        <a:t>TF100-F3</a:t>
                      </a:r>
                      <a:endParaRPr lang="zh-CN" altLang="en-US" sz="1400" dirty="0"/>
                    </a:p>
                  </a:txBody>
                  <a:tcPr anchor="ctr" anchorCtr="1">
                    <a:solidFill>
                      <a:schemeClr val="bg1">
                        <a:lumMod val="85000"/>
                      </a:schemeClr>
                    </a:solidFill>
                  </a:tcPr>
                </a:tc>
                <a:tc>
                  <a:txBody>
                    <a:bodyPr/>
                    <a:lstStyle/>
                    <a:p>
                      <a:pPr algn="l">
                        <a:lnSpc>
                          <a:spcPct val="150000"/>
                        </a:lnSpc>
                      </a:pPr>
                      <a:r>
                        <a:rPr lang="zh-CN" altLang="en-US" sz="1400" dirty="0"/>
                        <a:t>在社区、写字楼等部署数字哨兵设备，可实现对过往人员体温检测、身份核验等功能</a:t>
                      </a:r>
                    </a:p>
                  </a:txBody>
                  <a:tcPr anchor="ctr">
                    <a:solidFill>
                      <a:schemeClr val="bg1">
                        <a:lumMod val="85000"/>
                      </a:schemeClr>
                    </a:solidFill>
                  </a:tcPr>
                </a:tc>
                <a:extLst>
                  <a:ext uri="{0D108BD9-81ED-4DB2-BD59-A6C34878D82A}">
                    <a16:rowId xmlns:a16="http://schemas.microsoft.com/office/drawing/2014/main" val="780756718"/>
                  </a:ext>
                </a:extLst>
              </a:tr>
              <a:tr h="583312">
                <a:tc>
                  <a:txBody>
                    <a:bodyPr/>
                    <a:lstStyle/>
                    <a:p>
                      <a:pPr algn="ctr"/>
                      <a:r>
                        <a:rPr lang="zh-CN" altLang="en-US" sz="1400" dirty="0"/>
                        <a:t>新大陆</a:t>
                      </a:r>
                    </a:p>
                  </a:txBody>
                  <a:tcPr anchor="ctr" anchorCtr="1">
                    <a:solidFill>
                      <a:schemeClr val="bg1">
                        <a:lumMod val="85000"/>
                      </a:schemeClr>
                    </a:solidFill>
                  </a:tcPr>
                </a:tc>
                <a:tc>
                  <a:txBody>
                    <a:bodyPr/>
                    <a:lstStyle/>
                    <a:p>
                      <a:r>
                        <a:rPr lang="en-US" altLang="zh-CN" sz="1400" dirty="0"/>
                        <a:t>NLS-MT30H</a:t>
                      </a:r>
                      <a:endParaRPr lang="zh-CN" altLang="en-US" sz="1400" dirty="0"/>
                    </a:p>
                  </a:txBody>
                  <a:tcPr anchor="ctr" anchorCtr="1">
                    <a:solidFill>
                      <a:schemeClr val="bg1">
                        <a:lumMod val="85000"/>
                      </a:schemeClr>
                    </a:solidFill>
                  </a:tcPr>
                </a:tc>
                <a:tc>
                  <a:txBody>
                    <a:bodyPr/>
                    <a:lstStyle/>
                    <a:p>
                      <a:pPr algn="l">
                        <a:lnSpc>
                          <a:spcPct val="150000"/>
                        </a:lnSpc>
                      </a:pPr>
                      <a:r>
                        <a:rPr lang="zh-CN" altLang="en-US" sz="1400" dirty="0"/>
                        <a:t>新大陆</a:t>
                      </a:r>
                      <a:r>
                        <a:rPr lang="en-US" altLang="zh-CN" sz="1400" dirty="0"/>
                        <a:t>NLS-MT30H</a:t>
                      </a:r>
                      <a:r>
                        <a:rPr lang="zh-CN" altLang="en-US" sz="1400" dirty="0"/>
                        <a:t>扫码测温终端是扫健康码</a:t>
                      </a:r>
                      <a:r>
                        <a:rPr lang="en-US" altLang="zh-CN" sz="1400" dirty="0"/>
                        <a:t>PDA</a:t>
                      </a:r>
                      <a:r>
                        <a:rPr lang="zh-CN" altLang="en-US" sz="1400" dirty="0"/>
                        <a:t>带测温身份证识别，支持健康码一键核验，联网</a:t>
                      </a:r>
                      <a:r>
                        <a:rPr lang="en-US" altLang="zh-CN" sz="1400" dirty="0"/>
                        <a:t>NFC</a:t>
                      </a:r>
                      <a:r>
                        <a:rPr lang="zh-CN" altLang="en-US" sz="1400" dirty="0"/>
                        <a:t>二代证识读</a:t>
                      </a:r>
                    </a:p>
                  </a:txBody>
                  <a:tcPr anchor="ctr">
                    <a:solidFill>
                      <a:schemeClr val="bg1">
                        <a:lumMod val="85000"/>
                      </a:schemeClr>
                    </a:solidFill>
                  </a:tcPr>
                </a:tc>
                <a:extLst>
                  <a:ext uri="{0D108BD9-81ED-4DB2-BD59-A6C34878D82A}">
                    <a16:rowId xmlns:a16="http://schemas.microsoft.com/office/drawing/2014/main" val="263556599"/>
                  </a:ext>
                </a:extLst>
              </a:tr>
              <a:tr h="583312">
                <a:tc>
                  <a:txBody>
                    <a:bodyPr/>
                    <a:lstStyle/>
                    <a:p>
                      <a:pPr algn="ctr"/>
                      <a:r>
                        <a:rPr lang="zh-CN" altLang="en-US" sz="1400" dirty="0"/>
                        <a:t>千方科技</a:t>
                      </a:r>
                    </a:p>
                  </a:txBody>
                  <a:tcPr anchor="ctr" anchorCtr="1">
                    <a:solidFill>
                      <a:schemeClr val="bg1">
                        <a:lumMod val="85000"/>
                      </a:schemeClr>
                    </a:solidFill>
                  </a:tcPr>
                </a:tc>
                <a:tc>
                  <a:txBody>
                    <a:bodyPr/>
                    <a:lstStyle/>
                    <a:p>
                      <a:r>
                        <a:rPr lang="zh-CN" altLang="en-US" sz="1400" dirty="0"/>
                        <a:t>宇视热影系列测温门禁“电子哨兵”</a:t>
                      </a:r>
                    </a:p>
                  </a:txBody>
                  <a:tcPr anchor="ctr" anchorCtr="1">
                    <a:solidFill>
                      <a:schemeClr val="bg1">
                        <a:lumMod val="85000"/>
                      </a:schemeClr>
                    </a:solidFill>
                  </a:tcPr>
                </a:tc>
                <a:tc>
                  <a:txBody>
                    <a:bodyPr/>
                    <a:lstStyle/>
                    <a:p>
                      <a:pPr algn="l">
                        <a:lnSpc>
                          <a:spcPct val="150000"/>
                        </a:lnSpc>
                      </a:pPr>
                      <a:r>
                        <a:rPr lang="zh-CN" altLang="en-US" sz="1400" dirty="0"/>
                        <a:t>防疫信息一码联查，门禁、闸机联动管控，打造车行、人行“全场景”卡口无人值守常态化防疫能力</a:t>
                      </a:r>
                    </a:p>
                  </a:txBody>
                  <a:tcPr anchor="ctr">
                    <a:solidFill>
                      <a:schemeClr val="bg1">
                        <a:lumMod val="85000"/>
                      </a:schemeClr>
                    </a:solidFill>
                  </a:tcPr>
                </a:tc>
                <a:extLst>
                  <a:ext uri="{0D108BD9-81ED-4DB2-BD59-A6C34878D82A}">
                    <a16:rowId xmlns:a16="http://schemas.microsoft.com/office/drawing/2014/main" val="3437866477"/>
                  </a:ext>
                </a:extLst>
              </a:tr>
              <a:tr h="583312">
                <a:tc>
                  <a:txBody>
                    <a:bodyPr/>
                    <a:lstStyle/>
                    <a:p>
                      <a:pPr algn="ctr"/>
                      <a:r>
                        <a:rPr lang="zh-CN" altLang="en-US" sz="1400" dirty="0"/>
                        <a:t>海康威视</a:t>
                      </a:r>
                    </a:p>
                  </a:txBody>
                  <a:tcPr anchor="ctr" anchorCtr="1">
                    <a:solidFill>
                      <a:schemeClr val="bg1">
                        <a:lumMod val="85000"/>
                      </a:schemeClr>
                    </a:solidFill>
                  </a:tcPr>
                </a:tc>
                <a:tc>
                  <a:txBody>
                    <a:bodyPr/>
                    <a:lstStyle/>
                    <a:p>
                      <a:r>
                        <a:rPr lang="en-US" altLang="zh-CN" sz="1400" dirty="0"/>
                        <a:t>DS-K1T240</a:t>
                      </a:r>
                      <a:endParaRPr lang="zh-CN" altLang="en-US" sz="1400" dirty="0"/>
                    </a:p>
                  </a:txBody>
                  <a:tcPr anchor="ctr" anchorCtr="1">
                    <a:solidFill>
                      <a:schemeClr val="bg1">
                        <a:lumMod val="85000"/>
                      </a:schemeClr>
                    </a:solidFill>
                  </a:tcPr>
                </a:tc>
                <a:tc>
                  <a:txBody>
                    <a:bodyPr/>
                    <a:lstStyle/>
                    <a:p>
                      <a:pPr algn="l">
                        <a:lnSpc>
                          <a:spcPct val="150000"/>
                        </a:lnSpc>
                      </a:pPr>
                      <a:r>
                        <a:rPr lang="zh-CN" altLang="en-US" sz="1400" dirty="0"/>
                        <a:t>支持人脸识别、身份证信息读取等核验方式，设别使用场景丰富，支持壁挂、桌面等安装方式</a:t>
                      </a:r>
                    </a:p>
                  </a:txBody>
                  <a:tcPr anchor="ctr">
                    <a:solidFill>
                      <a:schemeClr val="bg1">
                        <a:lumMod val="85000"/>
                      </a:schemeClr>
                    </a:solidFill>
                  </a:tcPr>
                </a:tc>
                <a:extLst>
                  <a:ext uri="{0D108BD9-81ED-4DB2-BD59-A6C34878D82A}">
                    <a16:rowId xmlns:a16="http://schemas.microsoft.com/office/drawing/2014/main" val="2402319574"/>
                  </a:ext>
                </a:extLst>
              </a:tr>
              <a:tr h="583312">
                <a:tc>
                  <a:txBody>
                    <a:bodyPr/>
                    <a:lstStyle/>
                    <a:p>
                      <a:pPr algn="ctr"/>
                      <a:r>
                        <a:rPr lang="zh-CN" altLang="en-US" sz="1400" dirty="0"/>
                        <a:t>大华股份</a:t>
                      </a:r>
                    </a:p>
                  </a:txBody>
                  <a:tcPr anchor="ctr" anchorCtr="1">
                    <a:solidFill>
                      <a:schemeClr val="bg1">
                        <a:lumMod val="85000"/>
                      </a:schemeClr>
                    </a:solidFill>
                  </a:tcPr>
                </a:tc>
                <a:tc>
                  <a:txBody>
                    <a:bodyPr/>
                    <a:lstStyle/>
                    <a:p>
                      <a:r>
                        <a:rPr lang="en-US" altLang="zh-CN" sz="1400" dirty="0"/>
                        <a:t>DH-ASI7215X-V1-T</a:t>
                      </a:r>
                      <a:endParaRPr lang="zh-CN" altLang="en-US" sz="1400" dirty="0"/>
                    </a:p>
                  </a:txBody>
                  <a:tcPr anchor="ctr" anchorCtr="1">
                    <a:solidFill>
                      <a:schemeClr val="bg1">
                        <a:lumMod val="85000"/>
                      </a:schemeClr>
                    </a:solidFill>
                  </a:tcPr>
                </a:tc>
                <a:tc>
                  <a:txBody>
                    <a:bodyPr/>
                    <a:lstStyle/>
                    <a:p>
                      <a:pPr algn="l">
                        <a:lnSpc>
                          <a:spcPct val="150000"/>
                        </a:lnSpc>
                      </a:pPr>
                      <a:r>
                        <a:rPr lang="zh-CN" altLang="en-US" sz="1400" dirty="0"/>
                        <a:t>支持身份证、随申码、人脸识别、员工卡四种验码方式，并提供多种配单方案</a:t>
                      </a:r>
                    </a:p>
                  </a:txBody>
                  <a:tcPr anchor="ctr">
                    <a:solidFill>
                      <a:schemeClr val="bg1">
                        <a:lumMod val="85000"/>
                      </a:schemeClr>
                    </a:solidFill>
                  </a:tcPr>
                </a:tc>
                <a:extLst>
                  <a:ext uri="{0D108BD9-81ED-4DB2-BD59-A6C34878D82A}">
                    <a16:rowId xmlns:a16="http://schemas.microsoft.com/office/drawing/2014/main" val="118807804"/>
                  </a:ext>
                </a:extLst>
              </a:tr>
              <a:tr h="583312">
                <a:tc>
                  <a:txBody>
                    <a:bodyPr/>
                    <a:lstStyle/>
                    <a:p>
                      <a:pPr algn="ctr"/>
                      <a:r>
                        <a:rPr lang="zh-CN" altLang="en-US" sz="1400" dirty="0"/>
                        <a:t>盛世科技</a:t>
                      </a:r>
                    </a:p>
                  </a:txBody>
                  <a:tcPr anchor="ctr" anchorCtr="1">
                    <a:solidFill>
                      <a:schemeClr val="bg1">
                        <a:lumMod val="85000"/>
                      </a:schemeClr>
                    </a:solidFill>
                  </a:tcPr>
                </a:tc>
                <a:tc>
                  <a:txBody>
                    <a:bodyPr/>
                    <a:lstStyle/>
                    <a:p>
                      <a:r>
                        <a:rPr lang="zh-CN" altLang="en-US" sz="1400" dirty="0"/>
                        <a:t>海关数字哨兵产品</a:t>
                      </a:r>
                    </a:p>
                  </a:txBody>
                  <a:tcPr anchor="ctr" anchorCtr="1">
                    <a:solidFill>
                      <a:schemeClr val="bg1">
                        <a:lumMod val="85000"/>
                      </a:schemeClr>
                    </a:solidFill>
                  </a:tcPr>
                </a:tc>
                <a:tc>
                  <a:txBody>
                    <a:bodyPr/>
                    <a:lstStyle/>
                    <a:p>
                      <a:pPr algn="l">
                        <a:lnSpc>
                          <a:spcPct val="150000"/>
                        </a:lnSpc>
                      </a:pPr>
                      <a:r>
                        <a:rPr lang="zh-CN" altLang="en-US" sz="1400" dirty="0"/>
                        <a:t>通过对接海关总署指尖申报健康码，率先在珠海、深圳、上海等地启用海关“数字哨兵”产品用于口岸防疫</a:t>
                      </a:r>
                    </a:p>
                  </a:txBody>
                  <a:tcPr anchor="ctr">
                    <a:solidFill>
                      <a:schemeClr val="bg1">
                        <a:lumMod val="85000"/>
                      </a:schemeClr>
                    </a:solidFill>
                  </a:tcPr>
                </a:tc>
                <a:extLst>
                  <a:ext uri="{0D108BD9-81ED-4DB2-BD59-A6C34878D82A}">
                    <a16:rowId xmlns:a16="http://schemas.microsoft.com/office/drawing/2014/main" val="980936264"/>
                  </a:ext>
                </a:extLst>
              </a:tr>
              <a:tr h="583312">
                <a:tc>
                  <a:txBody>
                    <a:bodyPr/>
                    <a:lstStyle/>
                    <a:p>
                      <a:pPr algn="ctr"/>
                      <a:r>
                        <a:rPr lang="zh-CN" altLang="en-US" sz="1400" dirty="0"/>
                        <a:t>优刻得</a:t>
                      </a:r>
                    </a:p>
                  </a:txBody>
                  <a:tcPr anchor="ctr" anchorCtr="1">
                    <a:solidFill>
                      <a:schemeClr val="bg1">
                        <a:lumMod val="85000"/>
                      </a:schemeClr>
                    </a:solidFill>
                  </a:tcPr>
                </a:tc>
                <a:tc>
                  <a:txBody>
                    <a:bodyPr/>
                    <a:lstStyle/>
                    <a:p>
                      <a:r>
                        <a:rPr lang="zh-CN" altLang="en-US" sz="1400" dirty="0"/>
                        <a:t>优刻得</a:t>
                      </a:r>
                      <a:r>
                        <a:rPr lang="en-US" altLang="zh-CN" sz="1400" dirty="0"/>
                        <a:t>AI</a:t>
                      </a:r>
                      <a:r>
                        <a:rPr lang="zh-CN" altLang="en-US" sz="1400" dirty="0"/>
                        <a:t>“数字哨兵”</a:t>
                      </a:r>
                    </a:p>
                  </a:txBody>
                  <a:tcPr anchor="ctr" anchorCtr="1">
                    <a:solidFill>
                      <a:schemeClr val="bg1">
                        <a:lumMod val="85000"/>
                      </a:schemeClr>
                    </a:solidFill>
                  </a:tcPr>
                </a:tc>
                <a:tc>
                  <a:txBody>
                    <a:bodyPr/>
                    <a:lstStyle/>
                    <a:p>
                      <a:pPr algn="l">
                        <a:lnSpc>
                          <a:spcPct val="150000"/>
                        </a:lnSpc>
                      </a:pPr>
                      <a:r>
                        <a:rPr lang="zh-CN" altLang="en-US" sz="1400" dirty="0"/>
                        <a:t>包含智能防疫一体机、智能核验测温手持机两大系列。能够实现无接触快速测温、健康码状态核验、核酸信息核验、疫苗信息核验等功能</a:t>
                      </a:r>
                    </a:p>
                  </a:txBody>
                  <a:tcPr anchor="ctr">
                    <a:solidFill>
                      <a:schemeClr val="bg1">
                        <a:lumMod val="85000"/>
                      </a:schemeClr>
                    </a:solidFill>
                  </a:tcPr>
                </a:tc>
                <a:extLst>
                  <a:ext uri="{0D108BD9-81ED-4DB2-BD59-A6C34878D82A}">
                    <a16:rowId xmlns:a16="http://schemas.microsoft.com/office/drawing/2014/main" val="3066323765"/>
                  </a:ext>
                </a:extLst>
              </a:tr>
            </a:tbl>
          </a:graphicData>
        </a:graphic>
      </p:graphicFrame>
    </p:spTree>
    <p:extLst>
      <p:ext uri="{BB962C8B-B14F-4D97-AF65-F5344CB8AC3E}">
        <p14:creationId xmlns:p14="http://schemas.microsoft.com/office/powerpoint/2010/main" val="20463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产品分类</a:t>
            </a:r>
          </a:p>
        </p:txBody>
      </p:sp>
      <p:pic>
        <p:nvPicPr>
          <p:cNvPr id="27" name="Picture 2">
            <a:extLst>
              <a:ext uri="{FF2B5EF4-FFF2-40B4-BE49-F238E27FC236}">
                <a16:creationId xmlns:a16="http://schemas.microsoft.com/office/drawing/2014/main" id="{4FBEA689-73B1-5552-7ACD-37D6B38CA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18" t="4756" r="26363" b="4967"/>
          <a:stretch/>
        </p:blipFill>
        <p:spPr bwMode="auto">
          <a:xfrm>
            <a:off x="970929" y="1677371"/>
            <a:ext cx="814947" cy="1793558"/>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a:extLst>
              <a:ext uri="{FF2B5EF4-FFF2-40B4-BE49-F238E27FC236}">
                <a16:creationId xmlns:a16="http://schemas.microsoft.com/office/drawing/2014/main" id="{C6A2D692-A267-650A-C574-F40BCF4623CF}"/>
              </a:ext>
            </a:extLst>
          </p:cNvPr>
          <p:cNvSpPr/>
          <p:nvPr/>
        </p:nvSpPr>
        <p:spPr>
          <a:xfrm>
            <a:off x="362741" y="3711556"/>
            <a:ext cx="2031325" cy="381258"/>
          </a:xfrm>
          <a:prstGeom prst="rect">
            <a:avLst/>
          </a:prstGeom>
        </p:spPr>
        <p:txBody>
          <a:bodyPr wrap="none">
            <a:spAutoFit/>
          </a:bodyPr>
          <a:lstStyle/>
          <a:p>
            <a:pPr lvl="0" algn="ctr">
              <a:lnSpc>
                <a:spcPct val="130000"/>
              </a:lnSpc>
            </a:pPr>
            <a:r>
              <a:rPr lang="zh-CN" altLang="en-US" sz="1600" b="1" dirty="0">
                <a:solidFill>
                  <a:schemeClr val="accent1"/>
                </a:solidFill>
              </a:rPr>
              <a:t>手持式“数字哨兵”</a:t>
            </a:r>
            <a:endParaRPr lang="en-US" altLang="zh-CN" sz="1600" b="1" dirty="0">
              <a:solidFill>
                <a:schemeClr val="accent1"/>
              </a:solidFill>
            </a:endParaRPr>
          </a:p>
        </p:txBody>
      </p:sp>
      <p:sp>
        <p:nvSpPr>
          <p:cNvPr id="37" name="文本框 8">
            <a:extLst>
              <a:ext uri="{FF2B5EF4-FFF2-40B4-BE49-F238E27FC236}">
                <a16:creationId xmlns:a16="http://schemas.microsoft.com/office/drawing/2014/main" id="{CD46320E-6456-F359-DE44-6F821410CBF2}"/>
              </a:ext>
            </a:extLst>
          </p:cNvPr>
          <p:cNvSpPr txBox="1"/>
          <p:nvPr/>
        </p:nvSpPr>
        <p:spPr>
          <a:xfrm>
            <a:off x="100968" y="4092814"/>
            <a:ext cx="2554868" cy="1721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200" dirty="0">
                <a:solidFill>
                  <a:schemeClr val="tx1">
                    <a:lumMod val="75000"/>
                    <a:lumOff val="25000"/>
                  </a:schemeClr>
                </a:solidFill>
                <a:latin typeface="+mn-ea"/>
              </a:rPr>
              <a:t>支持健康码、身份证；核验核酸、抗原等，评判正常和异常</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语音提醒，配套专属</a:t>
            </a:r>
            <a:r>
              <a:rPr lang="en-US" altLang="zh-CN" sz="1200" dirty="0">
                <a:solidFill>
                  <a:schemeClr val="tx1">
                    <a:lumMod val="75000"/>
                    <a:lumOff val="25000"/>
                  </a:schemeClr>
                </a:solidFill>
                <a:latin typeface="+mn-ea"/>
              </a:rPr>
              <a:t>APP</a:t>
            </a:r>
            <a:r>
              <a:rPr lang="zh-CN" altLang="en-US" sz="1200" dirty="0">
                <a:solidFill>
                  <a:schemeClr val="tx1">
                    <a:lumMod val="75000"/>
                    <a:lumOff val="25000"/>
                  </a:schemeClr>
                </a:solidFill>
                <a:latin typeface="+mn-ea"/>
              </a:rPr>
              <a:t>，操作便捷</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支持</a:t>
            </a:r>
            <a:r>
              <a:rPr lang="en-US" altLang="zh-CN" sz="1200" dirty="0" err="1">
                <a:solidFill>
                  <a:schemeClr val="tx1">
                    <a:lumMod val="75000"/>
                    <a:lumOff val="25000"/>
                  </a:schemeClr>
                </a:solidFill>
                <a:latin typeface="+mn-ea"/>
              </a:rPr>
              <a:t>WiFi</a:t>
            </a:r>
            <a:r>
              <a:rPr lang="en-US" altLang="zh-CN" sz="1200" dirty="0">
                <a:solidFill>
                  <a:schemeClr val="tx1">
                    <a:lumMod val="75000"/>
                    <a:lumOff val="25000"/>
                  </a:schemeClr>
                </a:solidFill>
                <a:latin typeface="+mn-ea"/>
              </a:rPr>
              <a:t>/4G</a:t>
            </a:r>
            <a:r>
              <a:rPr lang="zh-CN" altLang="en-US" sz="1200" dirty="0">
                <a:solidFill>
                  <a:schemeClr val="tx1">
                    <a:lumMod val="75000"/>
                    <a:lumOff val="25000"/>
                  </a:schemeClr>
                </a:solidFill>
                <a:latin typeface="+mn-ea"/>
              </a:rPr>
              <a:t>，抗菌材质，支持酒精擦拭</a:t>
            </a:r>
            <a:endParaRPr lang="en-US" altLang="zh-CN" sz="1200" dirty="0">
              <a:solidFill>
                <a:schemeClr val="tx1">
                  <a:lumMod val="75000"/>
                  <a:lumOff val="25000"/>
                </a:schemeClr>
              </a:solidFill>
              <a:latin typeface="+mn-ea"/>
            </a:endParaRPr>
          </a:p>
        </p:txBody>
      </p:sp>
      <p:pic>
        <p:nvPicPr>
          <p:cNvPr id="5" name="图片 4">
            <a:extLst>
              <a:ext uri="{FF2B5EF4-FFF2-40B4-BE49-F238E27FC236}">
                <a16:creationId xmlns:a16="http://schemas.microsoft.com/office/drawing/2014/main" id="{60E7A9CE-5AC1-6D86-85FF-78442A1C3741}"/>
              </a:ext>
            </a:extLst>
          </p:cNvPr>
          <p:cNvPicPr>
            <a:picLocks noChangeAspect="1"/>
          </p:cNvPicPr>
          <p:nvPr/>
        </p:nvPicPr>
        <p:blipFill rotWithShape="1">
          <a:blip r:embed="rId3"/>
          <a:srcRect l="39328" t="16985" r="39611" b="15839"/>
          <a:stretch/>
        </p:blipFill>
        <p:spPr>
          <a:xfrm>
            <a:off x="7479828" y="1362419"/>
            <a:ext cx="671985" cy="2143307"/>
          </a:xfrm>
          <a:prstGeom prst="rect">
            <a:avLst/>
          </a:prstGeom>
        </p:spPr>
      </p:pic>
      <p:pic>
        <p:nvPicPr>
          <p:cNvPr id="8" name="图片 7">
            <a:extLst>
              <a:ext uri="{FF2B5EF4-FFF2-40B4-BE49-F238E27FC236}">
                <a16:creationId xmlns:a16="http://schemas.microsoft.com/office/drawing/2014/main" id="{5C9EBB85-72A4-9ED0-F99A-59E591489F38}"/>
              </a:ext>
            </a:extLst>
          </p:cNvPr>
          <p:cNvPicPr>
            <a:picLocks noChangeAspect="1"/>
          </p:cNvPicPr>
          <p:nvPr/>
        </p:nvPicPr>
        <p:blipFill>
          <a:blip r:embed="rId4"/>
          <a:stretch>
            <a:fillRect/>
          </a:stretch>
        </p:blipFill>
        <p:spPr>
          <a:xfrm>
            <a:off x="4193312" y="1677371"/>
            <a:ext cx="879080" cy="1793558"/>
          </a:xfrm>
          <a:prstGeom prst="rect">
            <a:avLst/>
          </a:prstGeom>
        </p:spPr>
      </p:pic>
      <p:sp>
        <p:nvSpPr>
          <p:cNvPr id="38" name="矩形 37">
            <a:extLst>
              <a:ext uri="{FF2B5EF4-FFF2-40B4-BE49-F238E27FC236}">
                <a16:creationId xmlns:a16="http://schemas.microsoft.com/office/drawing/2014/main" id="{D21F845A-118E-8EE8-CA98-097073B50B34}"/>
              </a:ext>
            </a:extLst>
          </p:cNvPr>
          <p:cNvSpPr/>
          <p:nvPr/>
        </p:nvSpPr>
        <p:spPr>
          <a:xfrm>
            <a:off x="3309414" y="3711556"/>
            <a:ext cx="2646878" cy="381258"/>
          </a:xfrm>
          <a:prstGeom prst="rect">
            <a:avLst/>
          </a:prstGeom>
        </p:spPr>
        <p:txBody>
          <a:bodyPr wrap="none">
            <a:spAutoFit/>
          </a:bodyPr>
          <a:lstStyle/>
          <a:p>
            <a:pPr lvl="0" algn="ctr">
              <a:lnSpc>
                <a:spcPct val="130000"/>
              </a:lnSpc>
            </a:pPr>
            <a:r>
              <a:rPr lang="zh-CN" altLang="en-US" sz="1600" b="1" dirty="0">
                <a:solidFill>
                  <a:schemeClr val="accent1"/>
                </a:solidFill>
              </a:rPr>
              <a:t>手持式明眸式“数字哨兵”</a:t>
            </a:r>
            <a:endParaRPr lang="en-US" altLang="zh-CN" sz="1600" b="1" dirty="0">
              <a:solidFill>
                <a:schemeClr val="accent1"/>
              </a:solidFill>
            </a:endParaRPr>
          </a:p>
        </p:txBody>
      </p:sp>
      <p:sp>
        <p:nvSpPr>
          <p:cNvPr id="39" name="文本框 8">
            <a:extLst>
              <a:ext uri="{FF2B5EF4-FFF2-40B4-BE49-F238E27FC236}">
                <a16:creationId xmlns:a16="http://schemas.microsoft.com/office/drawing/2014/main" id="{4233C0C5-80D2-4D1A-A38D-2627059968E9}"/>
              </a:ext>
            </a:extLst>
          </p:cNvPr>
          <p:cNvSpPr txBox="1"/>
          <p:nvPr/>
        </p:nvSpPr>
        <p:spPr>
          <a:xfrm>
            <a:off x="3355418" y="4088887"/>
            <a:ext cx="2554868" cy="1721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200" dirty="0">
                <a:solidFill>
                  <a:schemeClr val="tx1">
                    <a:lumMod val="75000"/>
                    <a:lumOff val="25000"/>
                  </a:schemeClr>
                </a:solidFill>
                <a:latin typeface="+mn-ea"/>
              </a:rPr>
              <a:t>支持健康码、身份证；核验核酸、抗原等，评判正常和异常</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支持内部人员考勤、外部访客通行、商场人员统计，刷脸、</a:t>
            </a:r>
            <a:r>
              <a:rPr lang="en-US" altLang="zh-CN" sz="1200" dirty="0">
                <a:solidFill>
                  <a:schemeClr val="tx1">
                    <a:lumMod val="75000"/>
                    <a:lumOff val="25000"/>
                  </a:schemeClr>
                </a:solidFill>
                <a:latin typeface="+mn-ea"/>
              </a:rPr>
              <a:t>IC</a:t>
            </a:r>
            <a:r>
              <a:rPr lang="zh-CN" altLang="en-US" sz="1200" dirty="0">
                <a:solidFill>
                  <a:schemeClr val="tx1">
                    <a:lumMod val="75000"/>
                    <a:lumOff val="25000"/>
                  </a:schemeClr>
                </a:solidFill>
                <a:latin typeface="+mn-ea"/>
              </a:rPr>
              <a:t>卡核验、测温、人证对比等</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支持</a:t>
            </a:r>
            <a:r>
              <a:rPr lang="en-US" altLang="zh-CN" sz="1200" dirty="0" err="1">
                <a:solidFill>
                  <a:schemeClr val="tx1">
                    <a:lumMod val="75000"/>
                    <a:lumOff val="25000"/>
                  </a:schemeClr>
                </a:solidFill>
                <a:latin typeface="+mn-ea"/>
              </a:rPr>
              <a:t>WiFi</a:t>
            </a:r>
            <a:r>
              <a:rPr lang="en-US" altLang="zh-CN" sz="1200" dirty="0">
                <a:solidFill>
                  <a:schemeClr val="tx1">
                    <a:lumMod val="75000"/>
                    <a:lumOff val="25000"/>
                  </a:schemeClr>
                </a:solidFill>
                <a:latin typeface="+mn-ea"/>
              </a:rPr>
              <a:t>/4G</a:t>
            </a:r>
          </a:p>
        </p:txBody>
      </p:sp>
      <p:sp>
        <p:nvSpPr>
          <p:cNvPr id="40" name="矩形 39">
            <a:extLst>
              <a:ext uri="{FF2B5EF4-FFF2-40B4-BE49-F238E27FC236}">
                <a16:creationId xmlns:a16="http://schemas.microsoft.com/office/drawing/2014/main" id="{D289332A-D682-4042-B588-EF15FB77C833}"/>
              </a:ext>
            </a:extLst>
          </p:cNvPr>
          <p:cNvSpPr/>
          <p:nvPr/>
        </p:nvSpPr>
        <p:spPr>
          <a:xfrm>
            <a:off x="6871640" y="3711556"/>
            <a:ext cx="1884363" cy="381258"/>
          </a:xfrm>
          <a:prstGeom prst="rect">
            <a:avLst/>
          </a:prstGeom>
        </p:spPr>
        <p:txBody>
          <a:bodyPr wrap="none">
            <a:spAutoFit/>
          </a:bodyPr>
          <a:lstStyle/>
          <a:p>
            <a:pPr lvl="0" algn="ctr">
              <a:lnSpc>
                <a:spcPct val="130000"/>
              </a:lnSpc>
            </a:pPr>
            <a:r>
              <a:rPr lang="zh-CN" altLang="en-US" sz="1600" b="1" dirty="0">
                <a:solidFill>
                  <a:schemeClr val="accent1"/>
                </a:solidFill>
              </a:rPr>
              <a:t>立式“数字哨兵”</a:t>
            </a:r>
            <a:endParaRPr lang="en-US" altLang="zh-CN" sz="1600" b="1" dirty="0">
              <a:solidFill>
                <a:schemeClr val="accent1"/>
              </a:solidFill>
            </a:endParaRPr>
          </a:p>
        </p:txBody>
      </p:sp>
      <p:sp>
        <p:nvSpPr>
          <p:cNvPr id="41" name="文本框 8">
            <a:extLst>
              <a:ext uri="{FF2B5EF4-FFF2-40B4-BE49-F238E27FC236}">
                <a16:creationId xmlns:a16="http://schemas.microsoft.com/office/drawing/2014/main" id="{114CB3A6-A5C9-6809-F37D-00A9300B8836}"/>
              </a:ext>
            </a:extLst>
          </p:cNvPr>
          <p:cNvSpPr txBox="1"/>
          <p:nvPr/>
        </p:nvSpPr>
        <p:spPr>
          <a:xfrm>
            <a:off x="6476443" y="4092814"/>
            <a:ext cx="2674755" cy="25526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200" dirty="0">
                <a:solidFill>
                  <a:schemeClr val="tx1">
                    <a:lumMod val="75000"/>
                    <a:lumOff val="25000"/>
                  </a:schemeClr>
                </a:solidFill>
                <a:latin typeface="+mn-ea"/>
              </a:rPr>
              <a:t>屏幕：</a:t>
            </a:r>
            <a:r>
              <a:rPr lang="en-US" altLang="zh-CN" sz="1200" dirty="0">
                <a:solidFill>
                  <a:schemeClr val="tx1">
                    <a:lumMod val="75000"/>
                    <a:lumOff val="25000"/>
                  </a:schemeClr>
                </a:solidFill>
                <a:latin typeface="+mn-ea"/>
              </a:rPr>
              <a:t>7</a:t>
            </a:r>
            <a:r>
              <a:rPr lang="zh-CN" altLang="en-US" sz="1200" dirty="0">
                <a:solidFill>
                  <a:schemeClr val="tx1">
                    <a:lumMod val="75000"/>
                    <a:lumOff val="25000"/>
                  </a:schemeClr>
                </a:solidFill>
                <a:latin typeface="+mn-ea"/>
              </a:rPr>
              <a:t>寸，分辨率</a:t>
            </a:r>
            <a:r>
              <a:rPr lang="en-US" altLang="zh-CN" sz="1200" dirty="0">
                <a:solidFill>
                  <a:schemeClr val="tx1">
                    <a:lumMod val="75000"/>
                    <a:lumOff val="25000"/>
                  </a:schemeClr>
                </a:solidFill>
                <a:latin typeface="+mn-ea"/>
              </a:rPr>
              <a:t>600*1024</a:t>
            </a:r>
          </a:p>
          <a:p>
            <a:pPr marL="285750" indent="-285750">
              <a:lnSpc>
                <a:spcPct val="150000"/>
              </a:lnSpc>
              <a:buFont typeface="Arial" charset="0"/>
              <a:buChar char="•"/>
            </a:pPr>
            <a:r>
              <a:rPr lang="zh-CN" altLang="en-US" sz="1200" dirty="0">
                <a:solidFill>
                  <a:schemeClr val="tx1">
                    <a:lumMod val="75000"/>
                    <a:lumOff val="25000"/>
                  </a:schemeClr>
                </a:solidFill>
                <a:latin typeface="+mn-ea"/>
              </a:rPr>
              <a:t>立柱：整体高度</a:t>
            </a:r>
            <a:r>
              <a:rPr lang="en-US" altLang="zh-CN" sz="1200" dirty="0">
                <a:solidFill>
                  <a:schemeClr val="tx1">
                    <a:lumMod val="75000"/>
                    <a:lumOff val="25000"/>
                  </a:schemeClr>
                </a:solidFill>
                <a:latin typeface="+mn-ea"/>
              </a:rPr>
              <a:t>1.4</a:t>
            </a:r>
            <a:r>
              <a:rPr lang="zh-CN" altLang="en-US" sz="1200" dirty="0">
                <a:solidFill>
                  <a:schemeClr val="tx1">
                    <a:lumMod val="75000"/>
                    <a:lumOff val="25000"/>
                  </a:schemeClr>
                </a:solidFill>
                <a:latin typeface="+mn-ea"/>
              </a:rPr>
              <a:t>米</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识别模式：刷身份证、健康码、内部人员刷脸、刷</a:t>
            </a:r>
            <a:r>
              <a:rPr lang="en-US" altLang="zh-CN" sz="1200" dirty="0">
                <a:solidFill>
                  <a:schemeClr val="tx1">
                    <a:lumMod val="75000"/>
                    <a:lumOff val="25000"/>
                  </a:schemeClr>
                </a:solidFill>
                <a:latin typeface="+mn-ea"/>
              </a:rPr>
              <a:t>IC</a:t>
            </a:r>
            <a:r>
              <a:rPr lang="zh-CN" altLang="en-US" sz="1200" dirty="0">
                <a:solidFill>
                  <a:schemeClr val="tx1">
                    <a:lumMod val="75000"/>
                    <a:lumOff val="25000"/>
                  </a:schemeClr>
                </a:solidFill>
                <a:latin typeface="+mn-ea"/>
              </a:rPr>
              <a:t>卡，核验核酸、抗原等，评判正常与异常</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识别距离：</a:t>
            </a:r>
            <a:r>
              <a:rPr lang="en-US" altLang="zh-CN" sz="1200" dirty="0">
                <a:solidFill>
                  <a:schemeClr val="tx1">
                    <a:lumMod val="75000"/>
                    <a:lumOff val="25000"/>
                  </a:schemeClr>
                </a:solidFill>
                <a:latin typeface="+mn-ea"/>
              </a:rPr>
              <a:t>0.5m~1.5m</a:t>
            </a:r>
          </a:p>
          <a:p>
            <a:pPr marL="285750" indent="-285750">
              <a:lnSpc>
                <a:spcPct val="150000"/>
              </a:lnSpc>
              <a:buFont typeface="Arial" charset="0"/>
              <a:buChar char="•"/>
            </a:pPr>
            <a:r>
              <a:rPr lang="zh-CN" altLang="en-US" sz="1200" dirty="0">
                <a:solidFill>
                  <a:schemeClr val="tx1">
                    <a:lumMod val="75000"/>
                    <a:lumOff val="25000"/>
                  </a:schemeClr>
                </a:solidFill>
                <a:latin typeface="+mn-ea"/>
              </a:rPr>
              <a:t>识别范围：</a:t>
            </a:r>
            <a:r>
              <a:rPr lang="en-US" altLang="zh-CN" sz="1200" dirty="0">
                <a:solidFill>
                  <a:schemeClr val="tx1">
                    <a:lumMod val="75000"/>
                    <a:lumOff val="25000"/>
                  </a:schemeClr>
                </a:solidFill>
                <a:latin typeface="+mn-ea"/>
              </a:rPr>
              <a:t>1.2m~2.0m</a:t>
            </a:r>
            <a:r>
              <a:rPr lang="zh-CN" altLang="en-US" sz="1200" dirty="0">
                <a:solidFill>
                  <a:schemeClr val="tx1">
                    <a:lumMod val="75000"/>
                    <a:lumOff val="25000"/>
                  </a:schemeClr>
                </a:solidFill>
                <a:latin typeface="+mn-ea"/>
              </a:rPr>
              <a:t>身高范围</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口罩检测：语音识别、或强制联动门禁</a:t>
            </a:r>
            <a:endParaRPr lang="en-US" altLang="zh-CN" sz="1200" dirty="0">
              <a:solidFill>
                <a:schemeClr val="tx1">
                  <a:lumMod val="75000"/>
                  <a:lumOff val="25000"/>
                </a:schemeClr>
              </a:solidFill>
              <a:latin typeface="+mn-ea"/>
            </a:endParaRPr>
          </a:p>
        </p:txBody>
      </p:sp>
      <p:sp>
        <p:nvSpPr>
          <p:cNvPr id="42" name="矩形 41">
            <a:extLst>
              <a:ext uri="{FF2B5EF4-FFF2-40B4-BE49-F238E27FC236}">
                <a16:creationId xmlns:a16="http://schemas.microsoft.com/office/drawing/2014/main" id="{7A09F909-5EF1-84D5-CA37-EC54B81386CC}"/>
              </a:ext>
            </a:extLst>
          </p:cNvPr>
          <p:cNvSpPr/>
          <p:nvPr/>
        </p:nvSpPr>
        <p:spPr>
          <a:xfrm>
            <a:off x="9671351" y="3711556"/>
            <a:ext cx="2031325" cy="381258"/>
          </a:xfrm>
          <a:prstGeom prst="rect">
            <a:avLst/>
          </a:prstGeom>
        </p:spPr>
        <p:txBody>
          <a:bodyPr wrap="none">
            <a:spAutoFit/>
          </a:bodyPr>
          <a:lstStyle/>
          <a:p>
            <a:pPr lvl="0" algn="ctr">
              <a:lnSpc>
                <a:spcPct val="130000"/>
              </a:lnSpc>
            </a:pPr>
            <a:r>
              <a:rPr lang="zh-CN" altLang="en-US" sz="1600" b="1" dirty="0">
                <a:solidFill>
                  <a:schemeClr val="accent1"/>
                </a:solidFill>
              </a:rPr>
              <a:t>闸机式“数字哨兵”</a:t>
            </a:r>
            <a:endParaRPr lang="en-US" altLang="zh-CN" sz="1600" b="1" dirty="0">
              <a:solidFill>
                <a:schemeClr val="accent1"/>
              </a:solidFill>
            </a:endParaRPr>
          </a:p>
        </p:txBody>
      </p:sp>
      <p:sp>
        <p:nvSpPr>
          <p:cNvPr id="43" name="文本框 8">
            <a:extLst>
              <a:ext uri="{FF2B5EF4-FFF2-40B4-BE49-F238E27FC236}">
                <a16:creationId xmlns:a16="http://schemas.microsoft.com/office/drawing/2014/main" id="{2A7BB965-ECD6-F38F-8243-62FB58CA78F1}"/>
              </a:ext>
            </a:extLst>
          </p:cNvPr>
          <p:cNvSpPr txBox="1"/>
          <p:nvPr/>
        </p:nvSpPr>
        <p:spPr>
          <a:xfrm>
            <a:off x="9364210" y="4092814"/>
            <a:ext cx="2645605" cy="22756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200" dirty="0">
                <a:solidFill>
                  <a:schemeClr val="tx1">
                    <a:lumMod val="75000"/>
                    <a:lumOff val="25000"/>
                  </a:schemeClr>
                </a:solidFill>
                <a:latin typeface="+mn-ea"/>
              </a:rPr>
              <a:t>支持健康码、身份证、内部人员刷脸、刷</a:t>
            </a:r>
            <a:r>
              <a:rPr lang="en-US" altLang="zh-CN" sz="1200" dirty="0">
                <a:solidFill>
                  <a:schemeClr val="tx1">
                    <a:lumMod val="75000"/>
                    <a:lumOff val="25000"/>
                  </a:schemeClr>
                </a:solidFill>
                <a:latin typeface="+mn-ea"/>
              </a:rPr>
              <a:t>IC</a:t>
            </a:r>
            <a:r>
              <a:rPr lang="zh-CN" altLang="en-US" sz="1200" dirty="0">
                <a:solidFill>
                  <a:schemeClr val="tx1">
                    <a:lumMod val="75000"/>
                    <a:lumOff val="25000"/>
                  </a:schemeClr>
                </a:solidFill>
                <a:latin typeface="+mn-ea"/>
              </a:rPr>
              <a:t>卡，核验核酸、抗原等，评判正常和异常</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提升核验高峰期的通行效率，实时记录、查询通行数据</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r>
              <a:rPr lang="zh-CN" altLang="en-US" sz="1200" dirty="0">
                <a:solidFill>
                  <a:schemeClr val="tx1">
                    <a:lumMod val="75000"/>
                    <a:lumOff val="25000"/>
                  </a:schemeClr>
                </a:solidFill>
                <a:latin typeface="+mn-ea"/>
              </a:rPr>
              <a:t>对接政府健康码大数据平台</a:t>
            </a: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endParaRPr lang="en-US" altLang="zh-CN" sz="1200" dirty="0">
              <a:solidFill>
                <a:schemeClr val="tx1">
                  <a:lumMod val="75000"/>
                  <a:lumOff val="25000"/>
                </a:schemeClr>
              </a:solidFill>
              <a:latin typeface="+mn-ea"/>
            </a:endParaRPr>
          </a:p>
          <a:p>
            <a:pPr marL="285750" indent="-285750">
              <a:lnSpc>
                <a:spcPct val="150000"/>
              </a:lnSpc>
              <a:buFont typeface="Arial" charset="0"/>
              <a:buChar char="•"/>
            </a:pPr>
            <a:endParaRPr lang="en-US" altLang="zh-CN" sz="1200" dirty="0">
              <a:solidFill>
                <a:schemeClr val="tx1">
                  <a:lumMod val="75000"/>
                  <a:lumOff val="25000"/>
                </a:schemeClr>
              </a:solidFill>
              <a:latin typeface="+mn-ea"/>
            </a:endParaRPr>
          </a:p>
        </p:txBody>
      </p:sp>
      <p:pic>
        <p:nvPicPr>
          <p:cNvPr id="18" name="图片 17">
            <a:extLst>
              <a:ext uri="{FF2B5EF4-FFF2-40B4-BE49-F238E27FC236}">
                <a16:creationId xmlns:a16="http://schemas.microsoft.com/office/drawing/2014/main" id="{5C6F40B4-7652-3570-4503-5D11C7F66161}"/>
              </a:ext>
            </a:extLst>
          </p:cNvPr>
          <p:cNvPicPr>
            <a:picLocks noChangeAspect="1"/>
          </p:cNvPicPr>
          <p:nvPr/>
        </p:nvPicPr>
        <p:blipFill rotWithShape="1">
          <a:blip r:embed="rId5"/>
          <a:srcRect t="6573"/>
          <a:stretch/>
        </p:blipFill>
        <p:spPr>
          <a:xfrm>
            <a:off x="9383278" y="1275501"/>
            <a:ext cx="2607467" cy="2436055"/>
          </a:xfrm>
          <a:prstGeom prst="rect">
            <a:avLst/>
          </a:prstGeom>
        </p:spPr>
      </p:pic>
    </p:spTree>
    <p:extLst>
      <p:ext uri="{BB962C8B-B14F-4D97-AF65-F5344CB8AC3E}">
        <p14:creationId xmlns:p14="http://schemas.microsoft.com/office/powerpoint/2010/main" val="328259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1576401" cy="721395"/>
          </a:xfrm>
        </p:spPr>
        <p:txBody>
          <a:bodyPr/>
          <a:lstStyle/>
          <a:p>
            <a:r>
              <a:rPr kumimoji="1" lang="zh-CN" altLang="en-US" dirty="0"/>
              <a:t>产品价格</a:t>
            </a:r>
          </a:p>
        </p:txBody>
      </p:sp>
      <p:sp>
        <p:nvSpPr>
          <p:cNvPr id="3" name="文本框 8">
            <a:extLst>
              <a:ext uri="{FF2B5EF4-FFF2-40B4-BE49-F238E27FC236}">
                <a16:creationId xmlns:a16="http://schemas.microsoft.com/office/drawing/2014/main" id="{5D05B0EC-5A55-FB23-4F3B-0A4A505A2727}"/>
              </a:ext>
            </a:extLst>
          </p:cNvPr>
          <p:cNvSpPr txBox="1"/>
          <p:nvPr/>
        </p:nvSpPr>
        <p:spPr>
          <a:xfrm>
            <a:off x="629177" y="1915037"/>
            <a:ext cx="6167669" cy="2962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根据功能和形态的不同，数字哨兵可分为：手持式“数字哨兵”、立柱式“数字哨兵”、闸机式“数字哨兵”。</a:t>
            </a:r>
            <a:endParaRPr lang="en-US" altLang="zh-CN" sz="1400" dirty="0">
              <a:solidFill>
                <a:schemeClr val="tx1">
                  <a:lumMod val="75000"/>
                  <a:lumOff val="25000"/>
                </a:schemeClr>
              </a:solidFill>
              <a:latin typeface="+mn-ea"/>
            </a:endParaRPr>
          </a:p>
          <a:p>
            <a:pPr indent="457200">
              <a:lnSpc>
                <a:spcPct val="150000"/>
              </a:lnSpc>
            </a:pPr>
            <a:r>
              <a:rPr lang="zh-CN" altLang="en-US" sz="1400" b="0" i="0" dirty="0">
                <a:solidFill>
                  <a:srgbClr val="3B3B3B"/>
                </a:solidFill>
                <a:effectLst/>
                <a:latin typeface="PingFangSC-regular"/>
              </a:rPr>
              <a:t>手持式“数字哨兵”比较方便，主要用于交通道路、停车场等出入口，针对司机的健康码核验，以某品牌为例，根据网购平台显示，手持式“数字哨兵”为</a:t>
            </a:r>
            <a:r>
              <a:rPr lang="en-US" altLang="zh-CN" sz="1400" b="1" i="0" dirty="0">
                <a:solidFill>
                  <a:srgbClr val="3B3B3B"/>
                </a:solidFill>
                <a:effectLst/>
                <a:latin typeface="PingFangSC-regular"/>
              </a:rPr>
              <a:t>4000</a:t>
            </a:r>
            <a:r>
              <a:rPr lang="zh-CN" altLang="en-US" sz="1400" b="1" dirty="0">
                <a:solidFill>
                  <a:srgbClr val="3B3B3B"/>
                </a:solidFill>
                <a:latin typeface="PingFangSC-regular"/>
              </a:rPr>
              <a:t>元</a:t>
            </a:r>
            <a:r>
              <a:rPr lang="en-US" altLang="zh-CN" sz="1400" b="1" dirty="0">
                <a:solidFill>
                  <a:srgbClr val="3B3B3B"/>
                </a:solidFill>
                <a:latin typeface="PingFangSC-regular"/>
              </a:rPr>
              <a:t>-5000</a:t>
            </a:r>
            <a:r>
              <a:rPr lang="zh-CN" altLang="en-US" sz="1400" b="1" dirty="0">
                <a:solidFill>
                  <a:srgbClr val="3B3B3B"/>
                </a:solidFill>
                <a:latin typeface="PingFangSC-regular"/>
              </a:rPr>
              <a:t>元</a:t>
            </a:r>
            <a:r>
              <a:rPr lang="zh-CN" altLang="en-US" sz="1400" dirty="0">
                <a:solidFill>
                  <a:srgbClr val="3B3B3B"/>
                </a:solidFill>
                <a:latin typeface="PingFangSC-regular"/>
              </a:rPr>
              <a:t>。</a:t>
            </a:r>
            <a:endParaRPr lang="en-US" altLang="zh-CN" sz="1400" dirty="0">
              <a:solidFill>
                <a:srgbClr val="3B3B3B"/>
              </a:solidFill>
              <a:latin typeface="PingFangSC-regular"/>
            </a:endParaRPr>
          </a:p>
          <a:p>
            <a:pPr indent="457200">
              <a:lnSpc>
                <a:spcPct val="150000"/>
              </a:lnSpc>
            </a:pPr>
            <a:r>
              <a:rPr lang="zh-CN" altLang="en-US" sz="1400" b="0" i="0" dirty="0">
                <a:solidFill>
                  <a:srgbClr val="3B3B3B"/>
                </a:solidFill>
                <a:effectLst/>
                <a:latin typeface="PingFangSC-regular"/>
              </a:rPr>
              <a:t>立柱式 </a:t>
            </a:r>
            <a:r>
              <a:rPr lang="en-US" altLang="zh-CN" sz="1400" b="0" i="0" dirty="0">
                <a:solidFill>
                  <a:srgbClr val="3B3B3B"/>
                </a:solidFill>
                <a:effectLst/>
                <a:latin typeface="PingFangSC-regular"/>
              </a:rPr>
              <a:t>/ </a:t>
            </a:r>
            <a:r>
              <a:rPr lang="zh-CN" altLang="en-US" sz="1400" b="0" i="0" dirty="0">
                <a:solidFill>
                  <a:srgbClr val="3B3B3B"/>
                </a:solidFill>
                <a:effectLst/>
                <a:latin typeface="PingFangSC-regular"/>
              </a:rPr>
              <a:t>闸机式 </a:t>
            </a:r>
            <a:r>
              <a:rPr lang="zh-CN" altLang="en-US" sz="1400" dirty="0">
                <a:solidFill>
                  <a:srgbClr val="3B3B3B"/>
                </a:solidFill>
                <a:latin typeface="PingFangSC-regular"/>
              </a:rPr>
              <a:t>“</a:t>
            </a:r>
            <a:r>
              <a:rPr lang="zh-CN" altLang="en-US" sz="1400" b="0" i="0" dirty="0">
                <a:solidFill>
                  <a:srgbClr val="3B3B3B"/>
                </a:solidFill>
                <a:effectLst/>
                <a:latin typeface="PingFangSC-regular"/>
              </a:rPr>
              <a:t>数字哨兵”相对高端，一般带有人脸识别系统，但价格较昂贵，立柱式约为</a:t>
            </a:r>
            <a:r>
              <a:rPr lang="en-US" altLang="zh-CN" sz="1400" b="1" i="0" dirty="0">
                <a:solidFill>
                  <a:srgbClr val="3B3B3B"/>
                </a:solidFill>
                <a:effectLst/>
                <a:latin typeface="PingFangSC-regular"/>
              </a:rPr>
              <a:t>7000</a:t>
            </a:r>
            <a:r>
              <a:rPr lang="zh-CN" altLang="en-US" sz="1400" b="1" dirty="0">
                <a:solidFill>
                  <a:srgbClr val="3B3B3B"/>
                </a:solidFill>
                <a:latin typeface="PingFangSC-regular"/>
              </a:rPr>
              <a:t>元</a:t>
            </a:r>
            <a:r>
              <a:rPr lang="en-US" altLang="zh-CN" sz="1400" b="1" dirty="0">
                <a:solidFill>
                  <a:srgbClr val="3B3B3B"/>
                </a:solidFill>
                <a:latin typeface="PingFangSC-regular"/>
              </a:rPr>
              <a:t>-8000</a:t>
            </a:r>
            <a:r>
              <a:rPr lang="zh-CN" altLang="en-US" sz="1400" b="1" dirty="0">
                <a:solidFill>
                  <a:srgbClr val="3B3B3B"/>
                </a:solidFill>
                <a:latin typeface="PingFangSC-regular"/>
              </a:rPr>
              <a:t>元</a:t>
            </a:r>
            <a:r>
              <a:rPr lang="zh-CN" altLang="en-US" sz="1400" dirty="0">
                <a:solidFill>
                  <a:srgbClr val="3B3B3B"/>
                </a:solidFill>
                <a:latin typeface="PingFangSC-regular"/>
              </a:rPr>
              <a:t>，闸机式价格最贵，需要</a:t>
            </a:r>
            <a:r>
              <a:rPr lang="en-US" altLang="zh-CN" sz="1400" b="1" dirty="0">
                <a:solidFill>
                  <a:srgbClr val="3B3B3B"/>
                </a:solidFill>
                <a:latin typeface="PingFangSC-regular"/>
              </a:rPr>
              <a:t>30000</a:t>
            </a:r>
            <a:r>
              <a:rPr lang="zh-CN" altLang="en-US" sz="1400" b="1" dirty="0">
                <a:solidFill>
                  <a:srgbClr val="3B3B3B"/>
                </a:solidFill>
                <a:latin typeface="PingFangSC-regular"/>
              </a:rPr>
              <a:t>元以上</a:t>
            </a:r>
            <a:r>
              <a:rPr lang="zh-CN" altLang="en-US" sz="1400" dirty="0">
                <a:solidFill>
                  <a:srgbClr val="3B3B3B"/>
                </a:solidFill>
                <a:latin typeface="PingFangSC-regular"/>
              </a:rPr>
              <a:t>。</a:t>
            </a:r>
            <a:endParaRPr lang="en-US" altLang="zh-CN" sz="1400" dirty="0">
              <a:solidFill>
                <a:srgbClr val="3B3B3B"/>
              </a:solidFill>
              <a:latin typeface="PingFangSC-regular"/>
            </a:endParaRPr>
          </a:p>
          <a:p>
            <a:pPr indent="457200">
              <a:lnSpc>
                <a:spcPct val="150000"/>
              </a:lnSpc>
            </a:pPr>
            <a:r>
              <a:rPr lang="zh-CN" altLang="en-US" sz="1400" dirty="0">
                <a:solidFill>
                  <a:schemeClr val="tx1">
                    <a:lumMod val="75000"/>
                    <a:lumOff val="25000"/>
                  </a:schemeClr>
                </a:solidFill>
                <a:latin typeface="+mn-ea"/>
              </a:rPr>
              <a:t>注意，这里的费用一般只针对第一年，第二年可能还需要</a:t>
            </a:r>
            <a:r>
              <a:rPr lang="zh-CN" altLang="en-US" sz="1400" b="1" dirty="0">
                <a:solidFill>
                  <a:schemeClr val="tx1">
                    <a:lumMod val="75000"/>
                    <a:lumOff val="25000"/>
                  </a:schemeClr>
                </a:solidFill>
                <a:latin typeface="+mn-ea"/>
              </a:rPr>
              <a:t>设备维修费、设备流量费、接入平台费用</a:t>
            </a:r>
            <a:r>
              <a:rPr lang="zh-CN" altLang="en-US" sz="1400" dirty="0">
                <a:solidFill>
                  <a:schemeClr val="tx1">
                    <a:lumMod val="75000"/>
                    <a:lumOff val="25000"/>
                  </a:schemeClr>
                </a:solidFill>
                <a:latin typeface="+mn-ea"/>
              </a:rPr>
              <a:t>等。</a:t>
            </a:r>
          </a:p>
        </p:txBody>
      </p:sp>
      <p:pic>
        <p:nvPicPr>
          <p:cNvPr id="4" name="图片 3">
            <a:extLst>
              <a:ext uri="{FF2B5EF4-FFF2-40B4-BE49-F238E27FC236}">
                <a16:creationId xmlns:a16="http://schemas.microsoft.com/office/drawing/2014/main" id="{F2F929E0-7161-F94B-9452-B46DD207CFC5}"/>
              </a:ext>
            </a:extLst>
          </p:cNvPr>
          <p:cNvPicPr>
            <a:picLocks noChangeAspect="1"/>
          </p:cNvPicPr>
          <p:nvPr/>
        </p:nvPicPr>
        <p:blipFill>
          <a:blip r:embed="rId2"/>
          <a:srcRect l="376" r="376"/>
          <a:stretch/>
        </p:blipFill>
        <p:spPr>
          <a:xfrm>
            <a:off x="7329760" y="2171681"/>
            <a:ext cx="4356698" cy="2449446"/>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87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发展现状</a:t>
            </a:r>
          </a:p>
        </p:txBody>
      </p:sp>
    </p:spTree>
    <p:extLst>
      <p:ext uri="{BB962C8B-B14F-4D97-AF65-F5344CB8AC3E}">
        <p14:creationId xmlns:p14="http://schemas.microsoft.com/office/powerpoint/2010/main" val="16524833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909074" cy="721395"/>
          </a:xfrm>
        </p:spPr>
        <p:txBody>
          <a:bodyPr/>
          <a:lstStyle/>
          <a:p>
            <a:r>
              <a:rPr kumimoji="1" lang="zh-CN" altLang="en-US" dirty="0"/>
              <a:t>深圳、上海数字哨兵试点推进完成，先行覆盖全市重要公共场所</a:t>
            </a:r>
          </a:p>
        </p:txBody>
      </p:sp>
      <p:sp>
        <p:nvSpPr>
          <p:cNvPr id="8" name="矩形 7">
            <a:extLst>
              <a:ext uri="{FF2B5EF4-FFF2-40B4-BE49-F238E27FC236}">
                <a16:creationId xmlns:a16="http://schemas.microsoft.com/office/drawing/2014/main" id="{865F2439-84A4-0797-B8AB-3A010ACE81AA}"/>
              </a:ext>
            </a:extLst>
          </p:cNvPr>
          <p:cNvSpPr/>
          <p:nvPr/>
        </p:nvSpPr>
        <p:spPr>
          <a:xfrm>
            <a:off x="3452069" y="1577084"/>
            <a:ext cx="2500165" cy="4226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8" name="文本框 8">
            <a:extLst>
              <a:ext uri="{FF2B5EF4-FFF2-40B4-BE49-F238E27FC236}">
                <a16:creationId xmlns:a16="http://schemas.microsoft.com/office/drawing/2014/main" id="{D7CBEAA5-308B-E41F-E037-424BB1C6D83C}"/>
              </a:ext>
            </a:extLst>
          </p:cNvPr>
          <p:cNvSpPr txBox="1"/>
          <p:nvPr/>
        </p:nvSpPr>
        <p:spPr>
          <a:xfrm>
            <a:off x="3509323" y="1744913"/>
            <a:ext cx="2379333" cy="31897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mn-ea"/>
              </a:rPr>
              <a:t>深圳市于 </a:t>
            </a:r>
            <a:r>
              <a:rPr lang="en-US" altLang="zh-CN" sz="1200" dirty="0">
                <a:solidFill>
                  <a:schemeClr val="bg1"/>
                </a:solidFill>
                <a:latin typeface="+mn-ea"/>
              </a:rPr>
              <a:t>2022 </a:t>
            </a:r>
            <a:r>
              <a:rPr lang="zh-CN" altLang="en-US" sz="1200" dirty="0">
                <a:solidFill>
                  <a:schemeClr val="bg1"/>
                </a:solidFill>
                <a:latin typeface="+mn-ea"/>
              </a:rPr>
              <a:t>年 </a:t>
            </a:r>
            <a:r>
              <a:rPr lang="en-US" altLang="zh-CN" sz="1200" dirty="0">
                <a:solidFill>
                  <a:schemeClr val="bg1"/>
                </a:solidFill>
                <a:latin typeface="+mn-ea"/>
              </a:rPr>
              <a:t>2 </a:t>
            </a:r>
            <a:r>
              <a:rPr lang="zh-CN" altLang="en-US" sz="1200" dirty="0">
                <a:solidFill>
                  <a:schemeClr val="bg1"/>
                </a:solidFill>
                <a:latin typeface="+mn-ea"/>
              </a:rPr>
              <a:t>月便已在全市部分住宅、商超、学校、医院等重点场所完成试点测试工作，</a:t>
            </a:r>
            <a:r>
              <a:rPr lang="en-US" altLang="zh-CN" sz="1200" dirty="0">
                <a:solidFill>
                  <a:schemeClr val="bg1"/>
                </a:solidFill>
                <a:latin typeface="+mn-ea"/>
              </a:rPr>
              <a:t>3 </a:t>
            </a:r>
            <a:r>
              <a:rPr lang="zh-CN" altLang="en-US" sz="1200" dirty="0">
                <a:solidFill>
                  <a:schemeClr val="bg1"/>
                </a:solidFill>
                <a:latin typeface="+mn-ea"/>
              </a:rPr>
              <a:t>月 深圳市政数局便提出要针对疫情防控维护和管理的需要，在花园、小区和城中村的出入口安装电子哨兵设备的要求。</a:t>
            </a:r>
            <a:r>
              <a:rPr lang="en-US" altLang="zh-CN" sz="1200" dirty="0">
                <a:solidFill>
                  <a:schemeClr val="bg1"/>
                </a:solidFill>
                <a:latin typeface="+mn-ea"/>
              </a:rPr>
              <a:t>3 </a:t>
            </a:r>
            <a:r>
              <a:rPr lang="zh-CN" altLang="en-US" sz="1200" dirty="0">
                <a:solidFill>
                  <a:schemeClr val="bg1"/>
                </a:solidFill>
                <a:latin typeface="+mn-ea"/>
              </a:rPr>
              <a:t>月 </a:t>
            </a:r>
            <a:r>
              <a:rPr lang="en-US" altLang="zh-CN" sz="1200" dirty="0">
                <a:solidFill>
                  <a:schemeClr val="bg1"/>
                </a:solidFill>
                <a:latin typeface="+mn-ea"/>
              </a:rPr>
              <a:t>6 </a:t>
            </a:r>
            <a:r>
              <a:rPr lang="zh-CN" altLang="en-US" sz="1200" dirty="0">
                <a:solidFill>
                  <a:schemeClr val="bg1"/>
                </a:solidFill>
                <a:latin typeface="+mn-ea"/>
              </a:rPr>
              <a:t>日，深圳 </a:t>
            </a:r>
            <a:r>
              <a:rPr lang="en-US" altLang="zh-CN" sz="1200" dirty="0">
                <a:solidFill>
                  <a:schemeClr val="bg1"/>
                </a:solidFill>
                <a:latin typeface="+mn-ea"/>
              </a:rPr>
              <a:t>300 </a:t>
            </a:r>
            <a:r>
              <a:rPr lang="zh-CN" altLang="en-US" sz="1200" dirty="0">
                <a:solidFill>
                  <a:schemeClr val="bg1"/>
                </a:solidFill>
                <a:latin typeface="+mn-ea"/>
              </a:rPr>
              <a:t>多个小区、公共场所上线使用了电子哨兵，</a:t>
            </a:r>
            <a:r>
              <a:rPr lang="en-US" altLang="zh-CN" sz="1200" dirty="0">
                <a:solidFill>
                  <a:schemeClr val="bg1"/>
                </a:solidFill>
                <a:latin typeface="+mn-ea"/>
              </a:rPr>
              <a:t>3 </a:t>
            </a:r>
            <a:r>
              <a:rPr lang="zh-CN" altLang="en-US" sz="1200" dirty="0">
                <a:solidFill>
                  <a:schemeClr val="bg1"/>
                </a:solidFill>
                <a:latin typeface="+mn-ea"/>
              </a:rPr>
              <a:t>月 </a:t>
            </a:r>
            <a:r>
              <a:rPr lang="en-US" altLang="zh-CN" sz="1200" dirty="0">
                <a:solidFill>
                  <a:schemeClr val="bg1"/>
                </a:solidFill>
                <a:latin typeface="+mn-ea"/>
              </a:rPr>
              <a:t>9 </a:t>
            </a:r>
            <a:r>
              <a:rPr lang="zh-CN" altLang="en-US" sz="1200" dirty="0">
                <a:solidFill>
                  <a:schemeClr val="bg1"/>
                </a:solidFill>
                <a:latin typeface="+mn-ea"/>
              </a:rPr>
              <a:t>日首批公交车上的“电子哨兵”也已投入使用，截止今年 </a:t>
            </a:r>
            <a:r>
              <a:rPr lang="en-US" altLang="zh-CN" sz="1200" dirty="0">
                <a:solidFill>
                  <a:schemeClr val="bg1"/>
                </a:solidFill>
                <a:latin typeface="+mn-ea"/>
              </a:rPr>
              <a:t>3 </a:t>
            </a:r>
            <a:r>
              <a:rPr lang="zh-CN" altLang="en-US" sz="1200" dirty="0">
                <a:solidFill>
                  <a:schemeClr val="bg1"/>
                </a:solidFill>
                <a:latin typeface="+mn-ea"/>
              </a:rPr>
              <a:t>月初，深圳已有过万套数字哨兵投入使用。</a:t>
            </a:r>
          </a:p>
        </p:txBody>
      </p:sp>
      <p:sp>
        <p:nvSpPr>
          <p:cNvPr id="21" name="矩形 20">
            <a:extLst>
              <a:ext uri="{FF2B5EF4-FFF2-40B4-BE49-F238E27FC236}">
                <a16:creationId xmlns:a16="http://schemas.microsoft.com/office/drawing/2014/main" id="{D6E39ED6-1042-863F-A377-B5841A0F14B5}"/>
              </a:ext>
            </a:extLst>
          </p:cNvPr>
          <p:cNvSpPr/>
          <p:nvPr/>
        </p:nvSpPr>
        <p:spPr>
          <a:xfrm>
            <a:off x="9153605" y="1577083"/>
            <a:ext cx="2500165" cy="4226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2" name="文本框 8">
            <a:extLst>
              <a:ext uri="{FF2B5EF4-FFF2-40B4-BE49-F238E27FC236}">
                <a16:creationId xmlns:a16="http://schemas.microsoft.com/office/drawing/2014/main" id="{A1FFCA84-C457-B8E0-90A0-755072332AE2}"/>
              </a:ext>
            </a:extLst>
          </p:cNvPr>
          <p:cNvSpPr txBox="1"/>
          <p:nvPr/>
        </p:nvSpPr>
        <p:spPr>
          <a:xfrm>
            <a:off x="9210859" y="1744912"/>
            <a:ext cx="2379333" cy="39099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mn-ea"/>
              </a:rPr>
              <a:t>上海在重点场所推行“数字哨兵”，已是落实常态化疫情防控的重要举措。以刷身份证显示健康码设备的“数字哨兵”，可以通过信息化手段助力小区出入口一站式核查，助力基层一线织密疫情“防疫网”。社区部署“数字哨兵”后，进出人员仅需扫健康吗或刷身份证，就能快速核验健康码状态、核算检测结果、疫苗接种情况和体温等防疫信息，实现防疫功能一站式查询，极大地提升通行效率，大大方便了居民出入。即使不会用智能手机的老人或小孩，也可以用身份证完成健康码核验工作。</a:t>
            </a:r>
          </a:p>
        </p:txBody>
      </p:sp>
      <p:pic>
        <p:nvPicPr>
          <p:cNvPr id="23" name="图片 22">
            <a:extLst>
              <a:ext uri="{FF2B5EF4-FFF2-40B4-BE49-F238E27FC236}">
                <a16:creationId xmlns:a16="http://schemas.microsoft.com/office/drawing/2014/main" id="{D672C99B-0E5C-6F4F-091B-8098437554D8}"/>
              </a:ext>
            </a:extLst>
          </p:cNvPr>
          <p:cNvPicPr preferRelativeResize="0">
            <a:picLocks/>
          </p:cNvPicPr>
          <p:nvPr/>
        </p:nvPicPr>
        <p:blipFill>
          <a:blip r:embed="rId2"/>
          <a:srcRect t="123" b="123"/>
          <a:stretch/>
        </p:blipFill>
        <p:spPr>
          <a:xfrm>
            <a:off x="474652" y="1577084"/>
            <a:ext cx="2817041" cy="4226616"/>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pic>
        <p:nvPicPr>
          <p:cNvPr id="24" name="图片 23">
            <a:extLst>
              <a:ext uri="{FF2B5EF4-FFF2-40B4-BE49-F238E27FC236}">
                <a16:creationId xmlns:a16="http://schemas.microsoft.com/office/drawing/2014/main" id="{0426592A-DA28-2DC9-0642-2EDBFCD2DF2D}"/>
              </a:ext>
            </a:extLst>
          </p:cNvPr>
          <p:cNvPicPr preferRelativeResize="0">
            <a:picLocks/>
          </p:cNvPicPr>
          <p:nvPr/>
        </p:nvPicPr>
        <p:blipFill>
          <a:blip r:embed="rId3"/>
          <a:srcRect t="258" b="258"/>
          <a:stretch/>
        </p:blipFill>
        <p:spPr>
          <a:xfrm>
            <a:off x="6176188" y="1577084"/>
            <a:ext cx="2817041" cy="4226616"/>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04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8909074" cy="721395"/>
          </a:xfrm>
        </p:spPr>
        <p:txBody>
          <a:bodyPr/>
          <a:lstStyle/>
          <a:p>
            <a:r>
              <a:rPr kumimoji="1" lang="zh-CN" altLang="en-US" dirty="0"/>
              <a:t>上海“数字哨兵”上岗，助力防疫</a:t>
            </a:r>
          </a:p>
        </p:txBody>
      </p:sp>
      <p:graphicFrame>
        <p:nvGraphicFramePr>
          <p:cNvPr id="9" name="表格 3">
            <a:extLst>
              <a:ext uri="{FF2B5EF4-FFF2-40B4-BE49-F238E27FC236}">
                <a16:creationId xmlns:a16="http://schemas.microsoft.com/office/drawing/2014/main" id="{FF812EE3-1FA3-CF4F-57AE-838B56524EB4}"/>
              </a:ext>
            </a:extLst>
          </p:cNvPr>
          <p:cNvGraphicFramePr>
            <a:graphicFrameLocks noGrp="1"/>
          </p:cNvGraphicFramePr>
          <p:nvPr>
            <p:extLst>
              <p:ext uri="{D42A27DB-BD31-4B8C-83A1-F6EECF244321}">
                <p14:modId xmlns:p14="http://schemas.microsoft.com/office/powerpoint/2010/main" val="3514778354"/>
              </p:ext>
            </p:extLst>
          </p:nvPr>
        </p:nvGraphicFramePr>
        <p:xfrm>
          <a:off x="0" y="1557837"/>
          <a:ext cx="12192000" cy="4768215"/>
        </p:xfrm>
        <a:graphic>
          <a:graphicData uri="http://schemas.openxmlformats.org/drawingml/2006/table">
            <a:tbl>
              <a:tblPr firstRow="1" bandRow="1">
                <a:tableStyleId>{5C22544A-7EE6-4342-B048-85BDC9FD1C3A}</a:tableStyleId>
              </a:tblPr>
              <a:tblGrid>
                <a:gridCol w="3127597">
                  <a:extLst>
                    <a:ext uri="{9D8B030D-6E8A-4147-A177-3AD203B41FA5}">
                      <a16:colId xmlns:a16="http://schemas.microsoft.com/office/drawing/2014/main" val="904982841"/>
                    </a:ext>
                  </a:extLst>
                </a:gridCol>
                <a:gridCol w="9064403">
                  <a:extLst>
                    <a:ext uri="{9D8B030D-6E8A-4147-A177-3AD203B41FA5}">
                      <a16:colId xmlns:a16="http://schemas.microsoft.com/office/drawing/2014/main" val="2430069492"/>
                    </a:ext>
                  </a:extLst>
                </a:gridCol>
              </a:tblGrid>
              <a:tr h="272759">
                <a:tc>
                  <a:txBody>
                    <a:bodyPr/>
                    <a:lstStyle/>
                    <a:p>
                      <a:r>
                        <a:rPr lang="zh-CN" altLang="en-US" dirty="0"/>
                        <a:t>地区</a:t>
                      </a:r>
                    </a:p>
                  </a:txBody>
                  <a:tcPr anchor="ctr" anchorCtr="1">
                    <a:solidFill>
                      <a:srgbClr val="1E83B3"/>
                    </a:solidFill>
                  </a:tcPr>
                </a:tc>
                <a:tc>
                  <a:txBody>
                    <a:bodyPr/>
                    <a:lstStyle/>
                    <a:p>
                      <a:r>
                        <a:rPr lang="zh-CN" altLang="en-US" dirty="0"/>
                        <a:t>主要内容</a:t>
                      </a:r>
                    </a:p>
                  </a:txBody>
                  <a:tcPr anchor="ctr" anchorCtr="1">
                    <a:solidFill>
                      <a:srgbClr val="1E83B3"/>
                    </a:solidFill>
                  </a:tcPr>
                </a:tc>
                <a:extLst>
                  <a:ext uri="{0D108BD9-81ED-4DB2-BD59-A6C34878D82A}">
                    <a16:rowId xmlns:a16="http://schemas.microsoft.com/office/drawing/2014/main" val="457923530"/>
                  </a:ext>
                </a:extLst>
              </a:tr>
              <a:tr h="656611">
                <a:tc>
                  <a:txBody>
                    <a:bodyPr/>
                    <a:lstStyle/>
                    <a:p>
                      <a:pPr algn="ctr"/>
                      <a:r>
                        <a:rPr lang="zh-CN" altLang="en-US" sz="1400" dirty="0"/>
                        <a:t>青浦家乐福超市青浦吾悦广场店</a:t>
                      </a:r>
                    </a:p>
                  </a:txBody>
                  <a:tcPr anchor="ctr" anchorCtr="1">
                    <a:solidFill>
                      <a:schemeClr val="bg1">
                        <a:lumMod val="85000"/>
                      </a:schemeClr>
                    </a:solidFill>
                  </a:tcPr>
                </a:tc>
                <a:tc>
                  <a:txBody>
                    <a:bodyPr/>
                    <a:lstStyle/>
                    <a:p>
                      <a:pPr>
                        <a:lnSpc>
                          <a:spcPct val="200000"/>
                        </a:lnSpc>
                      </a:pPr>
                      <a:r>
                        <a:rPr lang="zh-CN" altLang="en-US" sz="1400" dirty="0"/>
                        <a:t>入口处配备了“数字哨兵”设备，市民在两位工作人员的引导下，保持两米间隔有序排队，提前准备好了健康码。上前一扫，屏幕上就会显示顾客</a:t>
                      </a:r>
                      <a:r>
                        <a:rPr lang="en-US" altLang="zh-CN" sz="1400" dirty="0"/>
                        <a:t>48</a:t>
                      </a:r>
                      <a:r>
                        <a:rPr lang="zh-CN" altLang="en-US" sz="1400" dirty="0"/>
                        <a:t>小时内核酸、抗原结果、行程码、体温等信息</a:t>
                      </a:r>
                    </a:p>
                  </a:txBody>
                  <a:tcPr>
                    <a:solidFill>
                      <a:schemeClr val="bg1">
                        <a:lumMod val="85000"/>
                      </a:schemeClr>
                    </a:solidFill>
                  </a:tcPr>
                </a:tc>
                <a:extLst>
                  <a:ext uri="{0D108BD9-81ED-4DB2-BD59-A6C34878D82A}">
                    <a16:rowId xmlns:a16="http://schemas.microsoft.com/office/drawing/2014/main" val="780756718"/>
                  </a:ext>
                </a:extLst>
              </a:tr>
              <a:tr h="656611">
                <a:tc>
                  <a:txBody>
                    <a:bodyPr/>
                    <a:lstStyle/>
                    <a:p>
                      <a:pPr algn="ctr"/>
                      <a:r>
                        <a:rPr lang="zh-CN" altLang="en-US" sz="1400" dirty="0"/>
                        <a:t>上海恒隆广场</a:t>
                      </a:r>
                    </a:p>
                  </a:txBody>
                  <a:tcPr anchor="ctr" anchorCtr="1">
                    <a:solidFill>
                      <a:schemeClr val="bg1">
                        <a:lumMod val="85000"/>
                      </a:schemeClr>
                    </a:solidFill>
                  </a:tcPr>
                </a:tc>
                <a:tc>
                  <a:txBody>
                    <a:bodyPr/>
                    <a:lstStyle/>
                    <a:p>
                      <a:pPr>
                        <a:lnSpc>
                          <a:spcPct val="200000"/>
                        </a:lnSpc>
                      </a:pPr>
                      <a:r>
                        <a:rPr lang="zh-CN" altLang="en-US" sz="1400" dirty="0"/>
                        <a:t>广场实行出、入口单项通行，全域覆盖“场所码”，共布设</a:t>
                      </a:r>
                      <a:r>
                        <a:rPr lang="en-US" altLang="zh-CN" sz="1400" dirty="0"/>
                        <a:t>22</a:t>
                      </a:r>
                      <a:r>
                        <a:rPr lang="zh-CN" altLang="en-US" sz="1400" dirty="0"/>
                        <a:t>台“数字哨兵”。商场内每家店均张贴“场所码”，消费者进店前均需扫描</a:t>
                      </a:r>
                    </a:p>
                  </a:txBody>
                  <a:tcPr>
                    <a:solidFill>
                      <a:schemeClr val="bg1">
                        <a:lumMod val="85000"/>
                      </a:schemeClr>
                    </a:solidFill>
                  </a:tcPr>
                </a:tc>
                <a:extLst>
                  <a:ext uri="{0D108BD9-81ED-4DB2-BD59-A6C34878D82A}">
                    <a16:rowId xmlns:a16="http://schemas.microsoft.com/office/drawing/2014/main" val="2402319574"/>
                  </a:ext>
                </a:extLst>
              </a:tr>
              <a:tr h="656611">
                <a:tc>
                  <a:txBody>
                    <a:bodyPr/>
                    <a:lstStyle/>
                    <a:p>
                      <a:pPr algn="ctr"/>
                      <a:r>
                        <a:rPr lang="zh-CN" altLang="en-US" sz="1400" dirty="0"/>
                        <a:t>上海闵行区</a:t>
                      </a:r>
                    </a:p>
                  </a:txBody>
                  <a:tcPr anchor="ctr" anchorCtr="1">
                    <a:solidFill>
                      <a:schemeClr val="bg1">
                        <a:lumMod val="85000"/>
                      </a:schemeClr>
                    </a:solidFill>
                  </a:tcPr>
                </a:tc>
                <a:tc>
                  <a:txBody>
                    <a:bodyPr/>
                    <a:lstStyle/>
                    <a:p>
                      <a:pPr>
                        <a:lnSpc>
                          <a:spcPct val="200000"/>
                        </a:lnSpc>
                      </a:pPr>
                      <a:r>
                        <a:rPr lang="zh-CN" altLang="en-US" sz="1400" dirty="0"/>
                        <a:t>闵行全区共有公共厕所</a:t>
                      </a:r>
                      <a:r>
                        <a:rPr lang="en-US" altLang="zh-CN" sz="1400" dirty="0"/>
                        <a:t>262</a:t>
                      </a:r>
                      <a:r>
                        <a:rPr lang="zh-CN" altLang="en-US" sz="1400" dirty="0"/>
                        <a:t>座，目前已经落实行业主体责任，全面完成“场所码”或“数字哨兵”部署工作，所有进入公厕人员</a:t>
                      </a:r>
                      <a:r>
                        <a:rPr lang="en-US" altLang="zh-CN" sz="1400" dirty="0"/>
                        <a:t>(</a:t>
                      </a:r>
                      <a:r>
                        <a:rPr lang="zh-CN" altLang="en-US" sz="1400" dirty="0"/>
                        <a:t>含从业人员</a:t>
                      </a:r>
                      <a:r>
                        <a:rPr lang="en-US" altLang="zh-CN" sz="1400" dirty="0"/>
                        <a:t>)</a:t>
                      </a:r>
                      <a:r>
                        <a:rPr lang="zh-CN" altLang="en-US" sz="1400" dirty="0"/>
                        <a:t>均须扫码进入，实现个人健康状态查验和信息登记</a:t>
                      </a:r>
                    </a:p>
                  </a:txBody>
                  <a:tcPr>
                    <a:solidFill>
                      <a:schemeClr val="bg1">
                        <a:lumMod val="85000"/>
                      </a:schemeClr>
                    </a:solidFill>
                  </a:tcPr>
                </a:tc>
                <a:extLst>
                  <a:ext uri="{0D108BD9-81ED-4DB2-BD59-A6C34878D82A}">
                    <a16:rowId xmlns:a16="http://schemas.microsoft.com/office/drawing/2014/main" val="118807804"/>
                  </a:ext>
                </a:extLst>
              </a:tr>
              <a:tr h="656611">
                <a:tc>
                  <a:txBody>
                    <a:bodyPr/>
                    <a:lstStyle/>
                    <a:p>
                      <a:pPr algn="ctr"/>
                      <a:r>
                        <a:rPr lang="zh-CN" altLang="en-US" sz="1400" dirty="0"/>
                        <a:t>上海杨浦区</a:t>
                      </a:r>
                    </a:p>
                  </a:txBody>
                  <a:tcPr anchor="ctr" anchorCtr="1">
                    <a:solidFill>
                      <a:schemeClr val="bg1">
                        <a:lumMod val="85000"/>
                      </a:schemeClr>
                    </a:solidFill>
                  </a:tcPr>
                </a:tc>
                <a:tc>
                  <a:txBody>
                    <a:bodyPr/>
                    <a:lstStyle/>
                    <a:p>
                      <a:pPr>
                        <a:lnSpc>
                          <a:spcPct val="200000"/>
                        </a:lnSpc>
                      </a:pPr>
                      <a:r>
                        <a:rPr lang="zh-CN" altLang="en-US" sz="1400" dirty="0"/>
                        <a:t>各类公共场所全面应用“场所码”和健康一体机</a:t>
                      </a:r>
                      <a:r>
                        <a:rPr lang="en-US" altLang="zh-CN" sz="1400" dirty="0"/>
                        <a:t>(</a:t>
                      </a:r>
                      <a:r>
                        <a:rPr lang="zh-CN" altLang="en-US" sz="1400" dirty="0"/>
                        <a:t>数字哨兵</a:t>
                      </a:r>
                      <a:r>
                        <a:rPr lang="en-US" altLang="zh-CN" sz="1400" dirty="0"/>
                        <a:t>)</a:t>
                      </a:r>
                      <a:r>
                        <a:rPr lang="zh-CN" altLang="en-US" sz="1400" dirty="0"/>
                        <a:t>，进一步加强疫情预警和检测，提高疫情防控工作精准性、有效性，为市民出行带来安心保障</a:t>
                      </a:r>
                    </a:p>
                  </a:txBody>
                  <a:tcPr>
                    <a:solidFill>
                      <a:schemeClr val="bg1">
                        <a:lumMod val="85000"/>
                      </a:schemeClr>
                    </a:solidFill>
                  </a:tcPr>
                </a:tc>
                <a:extLst>
                  <a:ext uri="{0D108BD9-81ED-4DB2-BD59-A6C34878D82A}">
                    <a16:rowId xmlns:a16="http://schemas.microsoft.com/office/drawing/2014/main" val="980936264"/>
                  </a:ext>
                </a:extLst>
              </a:tr>
              <a:tr h="656611">
                <a:tc>
                  <a:txBody>
                    <a:bodyPr/>
                    <a:lstStyle/>
                    <a:p>
                      <a:pPr algn="ctr"/>
                      <a:r>
                        <a:rPr lang="zh-CN" altLang="en-US" sz="1400" dirty="0"/>
                        <a:t>上海世博文化公园北区</a:t>
                      </a:r>
                    </a:p>
                  </a:txBody>
                  <a:tcPr anchor="ctr" anchorCtr="1">
                    <a:solidFill>
                      <a:schemeClr val="bg1">
                        <a:lumMod val="85000"/>
                      </a:schemeClr>
                    </a:solidFill>
                  </a:tcPr>
                </a:tc>
                <a:tc>
                  <a:txBody>
                    <a:bodyPr/>
                    <a:lstStyle/>
                    <a:p>
                      <a:pPr>
                        <a:lnSpc>
                          <a:spcPct val="200000"/>
                        </a:lnSpc>
                      </a:pPr>
                      <a:r>
                        <a:rPr lang="zh-CN" altLang="en-US" sz="1400" dirty="0"/>
                        <a:t>每日接待游客上限为</a:t>
                      </a:r>
                      <a:r>
                        <a:rPr lang="en-US" altLang="zh-CN" sz="1400" dirty="0"/>
                        <a:t>4000</a:t>
                      </a:r>
                      <a:r>
                        <a:rPr lang="zh-CN" altLang="en-US" sz="1400" dirty="0"/>
                        <a:t>人次，申园需通过上海世博文化公园的小程序提前预约。游客须查验“场所码”或“数字哨兵”验证，证明</a:t>
                      </a:r>
                      <a:r>
                        <a:rPr lang="en-US" altLang="zh-CN" sz="1400" dirty="0"/>
                        <a:t>72</a:t>
                      </a:r>
                      <a:r>
                        <a:rPr lang="zh-CN" altLang="en-US" sz="1400" dirty="0"/>
                        <a:t>小时内核酸检测阴性或有</a:t>
                      </a:r>
                      <a:r>
                        <a:rPr lang="en-US" altLang="zh-CN" sz="1400" dirty="0"/>
                        <a:t>24</a:t>
                      </a:r>
                      <a:r>
                        <a:rPr lang="zh-CN" altLang="en-US" sz="1400" dirty="0"/>
                        <a:t>小时内核酸采样证明，方可入园</a:t>
                      </a:r>
                    </a:p>
                  </a:txBody>
                  <a:tcPr>
                    <a:solidFill>
                      <a:schemeClr val="bg1">
                        <a:lumMod val="85000"/>
                      </a:schemeClr>
                    </a:solidFill>
                  </a:tcPr>
                </a:tc>
                <a:extLst>
                  <a:ext uri="{0D108BD9-81ED-4DB2-BD59-A6C34878D82A}">
                    <a16:rowId xmlns:a16="http://schemas.microsoft.com/office/drawing/2014/main" val="33270117"/>
                  </a:ext>
                </a:extLst>
              </a:tr>
            </a:tbl>
          </a:graphicData>
        </a:graphic>
      </p:graphicFrame>
    </p:spTree>
    <p:extLst>
      <p:ext uri="{BB962C8B-B14F-4D97-AF65-F5344CB8AC3E}">
        <p14:creationId xmlns:p14="http://schemas.microsoft.com/office/powerpoint/2010/main" val="369359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前景及展望</a:t>
            </a:r>
          </a:p>
        </p:txBody>
      </p:sp>
    </p:spTree>
    <p:extLst>
      <p:ext uri="{BB962C8B-B14F-4D97-AF65-F5344CB8AC3E}">
        <p14:creationId xmlns:p14="http://schemas.microsoft.com/office/powerpoint/2010/main" val="1563455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81469" cy="721395"/>
          </a:xfrm>
        </p:spPr>
        <p:txBody>
          <a:bodyPr/>
          <a:lstStyle/>
          <a:p>
            <a:r>
              <a:rPr kumimoji="1" lang="zh-CN" altLang="en-US" dirty="0"/>
              <a:t>市场前景：数字哨兵渗透率有望加速提升</a:t>
            </a:r>
          </a:p>
        </p:txBody>
      </p:sp>
      <p:sp>
        <p:nvSpPr>
          <p:cNvPr id="3" name="矩形 2">
            <a:extLst>
              <a:ext uri="{FF2B5EF4-FFF2-40B4-BE49-F238E27FC236}">
                <a16:creationId xmlns:a16="http://schemas.microsoft.com/office/drawing/2014/main" id="{0E19A000-DA71-FB36-5BB2-770DE49AF0EC}"/>
              </a:ext>
            </a:extLst>
          </p:cNvPr>
          <p:cNvSpPr/>
          <p:nvPr/>
        </p:nvSpPr>
        <p:spPr>
          <a:xfrm>
            <a:off x="722274" y="1256921"/>
            <a:ext cx="7879080" cy="453457"/>
          </a:xfrm>
          <a:prstGeom prst="rect">
            <a:avLst/>
          </a:prstGeom>
        </p:spPr>
        <p:txBody>
          <a:bodyPr wrap="none">
            <a:spAutoFit/>
          </a:bodyPr>
          <a:lstStyle/>
          <a:p>
            <a:pPr lvl="0">
              <a:lnSpc>
                <a:spcPct val="130000"/>
              </a:lnSpc>
            </a:pPr>
            <a:r>
              <a:rPr lang="zh-CN" altLang="en-US" sz="2000" b="1" dirty="0">
                <a:solidFill>
                  <a:schemeClr val="accent1"/>
                </a:solidFill>
              </a:rPr>
              <a:t>在复工复产的背景下，多地政策推动公共场所“数字哨兵”落地。</a:t>
            </a:r>
            <a:endParaRPr lang="en-US" altLang="zh-CN" sz="2000" b="1" dirty="0">
              <a:solidFill>
                <a:schemeClr val="accent1"/>
              </a:solidFill>
            </a:endParaRPr>
          </a:p>
        </p:txBody>
      </p:sp>
      <p:sp>
        <p:nvSpPr>
          <p:cNvPr id="4" name="文本框 8">
            <a:extLst>
              <a:ext uri="{FF2B5EF4-FFF2-40B4-BE49-F238E27FC236}">
                <a16:creationId xmlns:a16="http://schemas.microsoft.com/office/drawing/2014/main" id="{56C58348-C74B-BBAA-5A28-2AEB76DCE241}"/>
              </a:ext>
            </a:extLst>
          </p:cNvPr>
          <p:cNvSpPr txBox="1"/>
          <p:nvPr/>
        </p:nvSpPr>
        <p:spPr>
          <a:xfrm>
            <a:off x="722274" y="1746164"/>
            <a:ext cx="9936224" cy="10237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在复工复产的大背景下，数字哨兵由于其快速查验功能，在各省市得到加速推广。</a:t>
            </a:r>
            <a:r>
              <a:rPr lang="en-US" altLang="zh-CN" sz="1400" dirty="0">
                <a:solidFill>
                  <a:schemeClr val="tx1">
                    <a:lumMod val="75000"/>
                    <a:lumOff val="25000"/>
                  </a:schemeClr>
                </a:solidFill>
                <a:latin typeface="+mn-ea"/>
              </a:rPr>
              <a:t>2022 </a:t>
            </a:r>
            <a:r>
              <a:rPr lang="zh-CN" altLang="en-US" sz="1400" dirty="0">
                <a:solidFill>
                  <a:schemeClr val="tx1">
                    <a:lumMod val="75000"/>
                    <a:lumOff val="25000"/>
                  </a:schemeClr>
                </a:solidFill>
                <a:latin typeface="+mn-ea"/>
              </a:rPr>
              <a:t>年 </a:t>
            </a:r>
            <a:r>
              <a:rPr lang="en-US" altLang="zh-CN" sz="1400" dirty="0">
                <a:solidFill>
                  <a:schemeClr val="tx1">
                    <a:lumMod val="75000"/>
                    <a:lumOff val="25000"/>
                  </a:schemeClr>
                </a:solidFill>
                <a:latin typeface="+mn-ea"/>
              </a:rPr>
              <a:t>2 </a:t>
            </a:r>
            <a:r>
              <a:rPr lang="zh-CN" altLang="en-US" sz="1400" dirty="0">
                <a:solidFill>
                  <a:schemeClr val="tx1">
                    <a:lumMod val="75000"/>
                    <a:lumOff val="25000"/>
                  </a:schemeClr>
                </a:solidFill>
                <a:latin typeface="+mn-ea"/>
              </a:rPr>
              <a:t>月深圳市疫情防控指挥部发布</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关于使用健康码自动扫码系统加强围合管理的工作要求</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，推动自动扫码系统部署；珠海市于 </a:t>
            </a:r>
            <a:r>
              <a:rPr lang="en-US" altLang="zh-CN" sz="1400" dirty="0">
                <a:solidFill>
                  <a:schemeClr val="tx1">
                    <a:lumMod val="75000"/>
                    <a:lumOff val="25000"/>
                  </a:schemeClr>
                </a:solidFill>
                <a:latin typeface="+mn-ea"/>
              </a:rPr>
              <a:t>2022 </a:t>
            </a:r>
            <a:r>
              <a:rPr lang="zh-CN" altLang="en-US" sz="1400" dirty="0">
                <a:solidFill>
                  <a:schemeClr val="tx1">
                    <a:lumMod val="75000"/>
                    <a:lumOff val="25000"/>
                  </a:schemeClr>
                </a:solidFill>
                <a:latin typeface="+mn-ea"/>
              </a:rPr>
              <a:t>年 </a:t>
            </a:r>
            <a:r>
              <a:rPr lang="en-US" altLang="zh-CN" sz="1400" dirty="0">
                <a:solidFill>
                  <a:schemeClr val="tx1">
                    <a:lumMod val="75000"/>
                    <a:lumOff val="25000"/>
                  </a:schemeClr>
                </a:solidFill>
                <a:latin typeface="+mn-ea"/>
              </a:rPr>
              <a:t>4 </a:t>
            </a:r>
            <a:r>
              <a:rPr lang="zh-CN" altLang="en-US" sz="1400" dirty="0">
                <a:solidFill>
                  <a:schemeClr val="tx1">
                    <a:lumMod val="75000"/>
                    <a:lumOff val="25000"/>
                  </a:schemeClr>
                </a:solidFill>
                <a:latin typeface="+mn-ea"/>
              </a:rPr>
              <a:t>月推出“粤系列</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数字哨兵”防疫模式，支持市场主体一体式检测等功能。北京、上海、广州、宁波等地亦在推动数字哨兵建设工作。</a:t>
            </a:r>
          </a:p>
        </p:txBody>
      </p:sp>
      <p:pic>
        <p:nvPicPr>
          <p:cNvPr id="5" name="图片 4">
            <a:extLst>
              <a:ext uri="{FF2B5EF4-FFF2-40B4-BE49-F238E27FC236}">
                <a16:creationId xmlns:a16="http://schemas.microsoft.com/office/drawing/2014/main" id="{EF4564B9-DC4D-1FDD-F9F1-07DA7BFBF4BC}"/>
              </a:ext>
            </a:extLst>
          </p:cNvPr>
          <p:cNvPicPr>
            <a:picLocks noChangeAspect="1"/>
          </p:cNvPicPr>
          <p:nvPr/>
        </p:nvPicPr>
        <p:blipFill rotWithShape="1">
          <a:blip r:embed="rId2"/>
          <a:srcRect t="13887" b="9172"/>
          <a:stretch/>
        </p:blipFill>
        <p:spPr>
          <a:xfrm>
            <a:off x="722274" y="3082899"/>
            <a:ext cx="3300312" cy="1917619"/>
          </a:xfrm>
          <a:prstGeom prst="rect">
            <a:avLst/>
          </a:prstGeom>
        </p:spPr>
      </p:pic>
      <p:grpSp>
        <p:nvGrpSpPr>
          <p:cNvPr id="6" name="组 19">
            <a:extLst>
              <a:ext uri="{FF2B5EF4-FFF2-40B4-BE49-F238E27FC236}">
                <a16:creationId xmlns:a16="http://schemas.microsoft.com/office/drawing/2014/main" id="{10698366-5C97-5702-39E0-1B866038A0DE}"/>
              </a:ext>
            </a:extLst>
          </p:cNvPr>
          <p:cNvGrpSpPr/>
          <p:nvPr/>
        </p:nvGrpSpPr>
        <p:grpSpPr>
          <a:xfrm>
            <a:off x="722274" y="4735515"/>
            <a:ext cx="3300312" cy="1864252"/>
            <a:chOff x="930166" y="3604676"/>
            <a:chExt cx="3300312" cy="2553753"/>
          </a:xfrm>
        </p:grpSpPr>
        <p:sp>
          <p:nvSpPr>
            <p:cNvPr id="7" name="矩形 6">
              <a:extLst>
                <a:ext uri="{FF2B5EF4-FFF2-40B4-BE49-F238E27FC236}">
                  <a16:creationId xmlns:a16="http://schemas.microsoft.com/office/drawing/2014/main" id="{44CD969E-21D2-36C2-EEF2-E7EDFBE71745}"/>
                </a:ext>
              </a:extLst>
            </p:cNvPr>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文本框 8">
              <a:extLst>
                <a:ext uri="{FF2B5EF4-FFF2-40B4-BE49-F238E27FC236}">
                  <a16:creationId xmlns:a16="http://schemas.microsoft.com/office/drawing/2014/main" id="{8347A6E4-F5EC-56C9-C76C-DA62DA4FB503}"/>
                </a:ext>
              </a:extLst>
            </p:cNvPr>
            <p:cNvSpPr txBox="1"/>
            <p:nvPr/>
          </p:nvSpPr>
          <p:spPr>
            <a:xfrm>
              <a:off x="1034112" y="3755090"/>
              <a:ext cx="3092420" cy="14098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mn-ea"/>
                </a:rPr>
                <a:t>在中建八局中节能</a:t>
              </a:r>
              <a:r>
                <a:rPr lang="en-US" altLang="zh-CN" sz="1200" dirty="0">
                  <a:solidFill>
                    <a:schemeClr val="bg1"/>
                  </a:solidFill>
                  <a:latin typeface="+mn-ea"/>
                </a:rPr>
                <a:t>-</a:t>
              </a:r>
              <a:r>
                <a:rPr lang="zh-CN" altLang="en-US" sz="1200" dirty="0">
                  <a:solidFill>
                    <a:schemeClr val="bg1"/>
                  </a:solidFill>
                  <a:latin typeface="+mn-ea"/>
                </a:rPr>
                <a:t>上海首座项目工地，最近启用了一款高科技数字哨兵：云筑防疫一体机。进入工地的工人不用摘口罩，就能一秒完成人脸识别，核验防疫信息。</a:t>
              </a:r>
            </a:p>
          </p:txBody>
        </p:sp>
      </p:grpSp>
      <p:pic>
        <p:nvPicPr>
          <p:cNvPr id="9" name="图片 8">
            <a:extLst>
              <a:ext uri="{FF2B5EF4-FFF2-40B4-BE49-F238E27FC236}">
                <a16:creationId xmlns:a16="http://schemas.microsoft.com/office/drawing/2014/main" id="{188AF2E9-C0E2-6583-5EBB-08D3B8437B59}"/>
              </a:ext>
            </a:extLst>
          </p:cNvPr>
          <p:cNvPicPr>
            <a:picLocks noChangeAspect="1"/>
          </p:cNvPicPr>
          <p:nvPr/>
        </p:nvPicPr>
        <p:blipFill>
          <a:blip r:embed="rId3"/>
          <a:srcRect/>
          <a:stretch/>
        </p:blipFill>
        <p:spPr>
          <a:xfrm>
            <a:off x="4258734" y="3082899"/>
            <a:ext cx="3297161" cy="2030752"/>
          </a:xfrm>
          <a:prstGeom prst="rect">
            <a:avLst/>
          </a:prstGeom>
        </p:spPr>
      </p:pic>
      <p:grpSp>
        <p:nvGrpSpPr>
          <p:cNvPr id="10" name="组 23">
            <a:extLst>
              <a:ext uri="{FF2B5EF4-FFF2-40B4-BE49-F238E27FC236}">
                <a16:creationId xmlns:a16="http://schemas.microsoft.com/office/drawing/2014/main" id="{1368824D-57FC-65AC-5933-577038B53BB4}"/>
              </a:ext>
            </a:extLst>
          </p:cNvPr>
          <p:cNvGrpSpPr/>
          <p:nvPr/>
        </p:nvGrpSpPr>
        <p:grpSpPr>
          <a:xfrm>
            <a:off x="4258734" y="4735515"/>
            <a:ext cx="3300312" cy="1864252"/>
            <a:chOff x="930166" y="3604677"/>
            <a:chExt cx="3300312" cy="2553754"/>
          </a:xfrm>
        </p:grpSpPr>
        <p:sp>
          <p:nvSpPr>
            <p:cNvPr id="11" name="矩形 10">
              <a:extLst>
                <a:ext uri="{FF2B5EF4-FFF2-40B4-BE49-F238E27FC236}">
                  <a16:creationId xmlns:a16="http://schemas.microsoft.com/office/drawing/2014/main" id="{53CA60C7-454C-A921-DE59-1A9CF9FEA611}"/>
                </a:ext>
              </a:extLst>
            </p:cNvPr>
            <p:cNvSpPr/>
            <p:nvPr/>
          </p:nvSpPr>
          <p:spPr>
            <a:xfrm>
              <a:off x="930166" y="3604677"/>
              <a:ext cx="3300312" cy="25537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文本框 8">
              <a:extLst>
                <a:ext uri="{FF2B5EF4-FFF2-40B4-BE49-F238E27FC236}">
                  <a16:creationId xmlns:a16="http://schemas.microsoft.com/office/drawing/2014/main" id="{823639B2-7AE5-991A-0132-3C67F093F844}"/>
                </a:ext>
              </a:extLst>
            </p:cNvPr>
            <p:cNvSpPr txBox="1"/>
            <p:nvPr/>
          </p:nvSpPr>
          <p:spPr>
            <a:xfrm>
              <a:off x="1034112" y="3755090"/>
              <a:ext cx="3092420" cy="2067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mn-ea"/>
                </a:rPr>
                <a:t>为强化预检分诊，北京四季青医院在预检分诊处设置了“数字哨兵”，对无法出示健康码的老年人、儿童等，只需通过刷身份证、老年卡、输入身份证号等方式，即可快速完成健康码查验，大大减少了患者在预检分诊处的逗留的时间。</a:t>
              </a:r>
            </a:p>
          </p:txBody>
        </p:sp>
      </p:grpSp>
      <p:pic>
        <p:nvPicPr>
          <p:cNvPr id="13" name="图片 12">
            <a:extLst>
              <a:ext uri="{FF2B5EF4-FFF2-40B4-BE49-F238E27FC236}">
                <a16:creationId xmlns:a16="http://schemas.microsoft.com/office/drawing/2014/main" id="{4F5C82AA-74B6-8E7F-97EE-68E658746D19}"/>
              </a:ext>
            </a:extLst>
          </p:cNvPr>
          <p:cNvPicPr>
            <a:picLocks noChangeAspect="1"/>
          </p:cNvPicPr>
          <p:nvPr/>
        </p:nvPicPr>
        <p:blipFill rotWithShape="1">
          <a:blip r:embed="rId4"/>
          <a:srcRect t="3283" b="10034"/>
          <a:stretch/>
        </p:blipFill>
        <p:spPr>
          <a:xfrm>
            <a:off x="7795194" y="3082899"/>
            <a:ext cx="3297161" cy="1770446"/>
          </a:xfrm>
          <a:prstGeom prst="rect">
            <a:avLst/>
          </a:prstGeom>
        </p:spPr>
      </p:pic>
      <p:grpSp>
        <p:nvGrpSpPr>
          <p:cNvPr id="14" name="组 28">
            <a:extLst>
              <a:ext uri="{FF2B5EF4-FFF2-40B4-BE49-F238E27FC236}">
                <a16:creationId xmlns:a16="http://schemas.microsoft.com/office/drawing/2014/main" id="{EA7C146E-83A0-979A-B32F-969C3DED4262}"/>
              </a:ext>
            </a:extLst>
          </p:cNvPr>
          <p:cNvGrpSpPr/>
          <p:nvPr/>
        </p:nvGrpSpPr>
        <p:grpSpPr>
          <a:xfrm>
            <a:off x="7795194" y="4735515"/>
            <a:ext cx="3300312" cy="1864252"/>
            <a:chOff x="930166" y="3604676"/>
            <a:chExt cx="3300312" cy="2553753"/>
          </a:xfrm>
        </p:grpSpPr>
        <p:sp>
          <p:nvSpPr>
            <p:cNvPr id="15" name="矩形 14">
              <a:extLst>
                <a:ext uri="{FF2B5EF4-FFF2-40B4-BE49-F238E27FC236}">
                  <a16:creationId xmlns:a16="http://schemas.microsoft.com/office/drawing/2014/main" id="{53D44498-EA8E-F798-C4EB-82651D96B4AE}"/>
                </a:ext>
              </a:extLst>
            </p:cNvPr>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6" name="文本框 8">
              <a:extLst>
                <a:ext uri="{FF2B5EF4-FFF2-40B4-BE49-F238E27FC236}">
                  <a16:creationId xmlns:a16="http://schemas.microsoft.com/office/drawing/2014/main" id="{0C1B69A1-9999-59F8-87D6-65171E7D214B}"/>
                </a:ext>
              </a:extLst>
            </p:cNvPr>
            <p:cNvSpPr txBox="1"/>
            <p:nvPr/>
          </p:nvSpPr>
          <p:spPr>
            <a:xfrm>
              <a:off x="1034112" y="3755090"/>
              <a:ext cx="3092420" cy="1738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mn-ea"/>
                </a:rPr>
                <a:t>上海仪电积极响应、迅速行动，集团市场发展部、科技创新部、云赛智联、飞乐音响、仪电物联、中央研究院、智慧城市设计院、人工智能创新院等相关部门和公司协同联动，加速开展“数字哨兵”推广工作。</a:t>
              </a:r>
            </a:p>
          </p:txBody>
        </p:sp>
      </p:grpSp>
    </p:spTree>
    <p:extLst>
      <p:ext uri="{BB962C8B-B14F-4D97-AF65-F5344CB8AC3E}">
        <p14:creationId xmlns:p14="http://schemas.microsoft.com/office/powerpoint/2010/main" val="288169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各省市数字哨兵建设政策</a:t>
            </a:r>
          </a:p>
        </p:txBody>
      </p:sp>
      <p:graphicFrame>
        <p:nvGraphicFramePr>
          <p:cNvPr id="3" name="表格 3">
            <a:extLst>
              <a:ext uri="{FF2B5EF4-FFF2-40B4-BE49-F238E27FC236}">
                <a16:creationId xmlns:a16="http://schemas.microsoft.com/office/drawing/2014/main" id="{E52B5493-EB04-4A03-C4C1-E6C940FE049C}"/>
              </a:ext>
            </a:extLst>
          </p:cNvPr>
          <p:cNvGraphicFramePr>
            <a:graphicFrameLocks noGrp="1"/>
          </p:cNvGraphicFramePr>
          <p:nvPr>
            <p:extLst>
              <p:ext uri="{D42A27DB-BD31-4B8C-83A1-F6EECF244321}">
                <p14:modId xmlns:p14="http://schemas.microsoft.com/office/powerpoint/2010/main" val="2950858745"/>
              </p:ext>
            </p:extLst>
          </p:nvPr>
        </p:nvGraphicFramePr>
        <p:xfrm>
          <a:off x="0" y="1435529"/>
          <a:ext cx="12192000" cy="5087821"/>
        </p:xfrm>
        <a:graphic>
          <a:graphicData uri="http://schemas.openxmlformats.org/drawingml/2006/table">
            <a:tbl>
              <a:tblPr firstRow="1" bandRow="1">
                <a:tableStyleId>{5C22544A-7EE6-4342-B048-85BDC9FD1C3A}</a:tableStyleId>
              </a:tblPr>
              <a:tblGrid>
                <a:gridCol w="1145533">
                  <a:extLst>
                    <a:ext uri="{9D8B030D-6E8A-4147-A177-3AD203B41FA5}">
                      <a16:colId xmlns:a16="http://schemas.microsoft.com/office/drawing/2014/main" val="904982841"/>
                    </a:ext>
                  </a:extLst>
                </a:gridCol>
                <a:gridCol w="1367793">
                  <a:extLst>
                    <a:ext uri="{9D8B030D-6E8A-4147-A177-3AD203B41FA5}">
                      <a16:colId xmlns:a16="http://schemas.microsoft.com/office/drawing/2014/main" val="1746108868"/>
                    </a:ext>
                  </a:extLst>
                </a:gridCol>
                <a:gridCol w="3146599">
                  <a:extLst>
                    <a:ext uri="{9D8B030D-6E8A-4147-A177-3AD203B41FA5}">
                      <a16:colId xmlns:a16="http://schemas.microsoft.com/office/drawing/2014/main" val="3885025706"/>
                    </a:ext>
                  </a:extLst>
                </a:gridCol>
                <a:gridCol w="6532075">
                  <a:extLst>
                    <a:ext uri="{9D8B030D-6E8A-4147-A177-3AD203B41FA5}">
                      <a16:colId xmlns:a16="http://schemas.microsoft.com/office/drawing/2014/main" val="2430069492"/>
                    </a:ext>
                  </a:extLst>
                </a:gridCol>
              </a:tblGrid>
              <a:tr h="703868">
                <a:tc>
                  <a:txBody>
                    <a:bodyPr/>
                    <a:lstStyle/>
                    <a:p>
                      <a:r>
                        <a:rPr lang="zh-CN" altLang="en-US" dirty="0"/>
                        <a:t>地区</a:t>
                      </a:r>
                    </a:p>
                  </a:txBody>
                  <a:tcPr>
                    <a:solidFill>
                      <a:srgbClr val="1E83B3"/>
                    </a:solidFill>
                  </a:tcPr>
                </a:tc>
                <a:tc>
                  <a:txBody>
                    <a:bodyPr/>
                    <a:lstStyle/>
                    <a:p>
                      <a:r>
                        <a:rPr lang="zh-CN" altLang="en-US" dirty="0"/>
                        <a:t>时间</a:t>
                      </a:r>
                    </a:p>
                  </a:txBody>
                  <a:tcPr>
                    <a:solidFill>
                      <a:srgbClr val="1E83B3"/>
                    </a:solidFill>
                  </a:tcPr>
                </a:tc>
                <a:tc>
                  <a:txBody>
                    <a:bodyPr/>
                    <a:lstStyle/>
                    <a:p>
                      <a:r>
                        <a:rPr lang="zh-CN" altLang="en-US" dirty="0"/>
                        <a:t>政策发布方</a:t>
                      </a:r>
                    </a:p>
                  </a:txBody>
                  <a:tcPr>
                    <a:solidFill>
                      <a:srgbClr val="1E83B3"/>
                    </a:solidFill>
                  </a:tcPr>
                </a:tc>
                <a:tc>
                  <a:txBody>
                    <a:bodyPr/>
                    <a:lstStyle/>
                    <a:p>
                      <a:r>
                        <a:rPr lang="zh-CN" altLang="en-US" dirty="0"/>
                        <a:t>主要内容</a:t>
                      </a:r>
                    </a:p>
                  </a:txBody>
                  <a:tcPr>
                    <a:solidFill>
                      <a:srgbClr val="1E83B3"/>
                    </a:solidFill>
                  </a:tcPr>
                </a:tc>
                <a:extLst>
                  <a:ext uri="{0D108BD9-81ED-4DB2-BD59-A6C34878D82A}">
                    <a16:rowId xmlns:a16="http://schemas.microsoft.com/office/drawing/2014/main" val="457923530"/>
                  </a:ext>
                </a:extLst>
              </a:tr>
              <a:tr h="703868">
                <a:tc>
                  <a:txBody>
                    <a:bodyPr/>
                    <a:lstStyle/>
                    <a:p>
                      <a:pPr algn="ctr"/>
                      <a:r>
                        <a:rPr lang="zh-CN" altLang="en-US" sz="1600" dirty="0"/>
                        <a:t>广东省</a:t>
                      </a:r>
                    </a:p>
                  </a:txBody>
                  <a:tcPr anchor="ctr" anchorCtr="1">
                    <a:solidFill>
                      <a:schemeClr val="bg1">
                        <a:lumMod val="85000"/>
                      </a:schemeClr>
                    </a:solidFill>
                  </a:tcPr>
                </a:tc>
                <a:tc>
                  <a:txBody>
                    <a:bodyPr/>
                    <a:lstStyle/>
                    <a:p>
                      <a:r>
                        <a:rPr lang="en-US" altLang="zh-CN" sz="1600" dirty="0"/>
                        <a:t>4</a:t>
                      </a:r>
                      <a:r>
                        <a:rPr lang="zh-CN" altLang="en-US" sz="1600" dirty="0"/>
                        <a:t>月</a:t>
                      </a:r>
                      <a:r>
                        <a:rPr lang="en-US" altLang="zh-CN" sz="1600" dirty="0"/>
                        <a:t>24</a:t>
                      </a:r>
                      <a:r>
                        <a:rPr lang="zh-CN" altLang="en-US" sz="1600" dirty="0"/>
                        <a:t>日</a:t>
                      </a:r>
                    </a:p>
                  </a:txBody>
                  <a:tcPr anchor="ctr" anchorCtr="1">
                    <a:solidFill>
                      <a:schemeClr val="bg1">
                        <a:lumMod val="85000"/>
                      </a:schemeClr>
                    </a:solidFill>
                  </a:tcPr>
                </a:tc>
                <a:tc>
                  <a:txBody>
                    <a:bodyPr/>
                    <a:lstStyle/>
                    <a:p>
                      <a:pPr>
                        <a:lnSpc>
                          <a:spcPct val="150000"/>
                        </a:lnSpc>
                      </a:pPr>
                      <a:r>
                        <a:rPr lang="zh-CN" altLang="en-US" sz="1600" dirty="0"/>
                        <a:t>珠海市政务服务数据管理局</a:t>
                      </a:r>
                    </a:p>
                  </a:txBody>
                  <a:tcPr anchor="ctr" anchorCtr="1">
                    <a:solidFill>
                      <a:schemeClr val="bg1">
                        <a:lumMod val="85000"/>
                      </a:schemeClr>
                    </a:solidFill>
                  </a:tcPr>
                </a:tc>
                <a:tc>
                  <a:txBody>
                    <a:bodyPr/>
                    <a:lstStyle/>
                    <a:p>
                      <a:pPr>
                        <a:lnSpc>
                          <a:spcPct val="150000"/>
                        </a:lnSpc>
                      </a:pPr>
                      <a:r>
                        <a:rPr lang="zh-CN" altLang="en-US" sz="1600" dirty="0"/>
                        <a:t>在全省首创推出“粤系列</a:t>
                      </a:r>
                      <a:r>
                        <a:rPr lang="en-US" altLang="zh-CN" sz="1600" dirty="0"/>
                        <a:t>+</a:t>
                      </a:r>
                      <a:r>
                        <a:rPr lang="zh-CN" altLang="en-US" sz="1600" dirty="0"/>
                        <a:t>数字哨兵”防疫模式，支持市场主体一体式检测、粤康码信息获取，口罩检测等功能</a:t>
                      </a:r>
                    </a:p>
                  </a:txBody>
                  <a:tcPr>
                    <a:solidFill>
                      <a:schemeClr val="bg1">
                        <a:lumMod val="85000"/>
                      </a:schemeClr>
                    </a:solidFill>
                  </a:tcPr>
                </a:tc>
                <a:extLst>
                  <a:ext uri="{0D108BD9-81ED-4DB2-BD59-A6C34878D82A}">
                    <a16:rowId xmlns:a16="http://schemas.microsoft.com/office/drawing/2014/main" val="780756718"/>
                  </a:ext>
                </a:extLst>
              </a:tr>
              <a:tr h="301636">
                <a:tc rowSpan="2">
                  <a:txBody>
                    <a:bodyPr/>
                    <a:lstStyle/>
                    <a:p>
                      <a:pPr algn="ctr"/>
                      <a:r>
                        <a:rPr lang="zh-CN" altLang="en-US" sz="1600" dirty="0"/>
                        <a:t>上海市</a:t>
                      </a:r>
                    </a:p>
                  </a:txBody>
                  <a:tcPr anchor="ctr" anchorCtr="1">
                    <a:solidFill>
                      <a:schemeClr val="bg1">
                        <a:lumMod val="85000"/>
                      </a:schemeClr>
                    </a:solidFill>
                  </a:tcPr>
                </a:tc>
                <a:tc>
                  <a:txBody>
                    <a:bodyPr/>
                    <a:lstStyle/>
                    <a:p>
                      <a:r>
                        <a:rPr lang="en-US" altLang="zh-CN" sz="1600" dirty="0"/>
                        <a:t>5</a:t>
                      </a:r>
                      <a:r>
                        <a:rPr lang="zh-CN" altLang="en-US" sz="1600" dirty="0"/>
                        <a:t>月</a:t>
                      </a:r>
                      <a:r>
                        <a:rPr lang="en-US" altLang="zh-CN" sz="1600" dirty="0"/>
                        <a:t>23</a:t>
                      </a:r>
                      <a:r>
                        <a:rPr lang="zh-CN" altLang="en-US" sz="1600" dirty="0"/>
                        <a:t>日</a:t>
                      </a:r>
                    </a:p>
                  </a:txBody>
                  <a:tcPr anchor="ctr" anchorCtr="1">
                    <a:solidFill>
                      <a:schemeClr val="bg1">
                        <a:lumMod val="85000"/>
                      </a:schemeClr>
                    </a:solidFill>
                  </a:tcPr>
                </a:tc>
                <a:tc>
                  <a:txBody>
                    <a:bodyPr/>
                    <a:lstStyle/>
                    <a:p>
                      <a:pPr>
                        <a:lnSpc>
                          <a:spcPct val="150000"/>
                        </a:lnSpc>
                      </a:pPr>
                      <a:r>
                        <a:rPr lang="zh-CN" altLang="en-US" sz="1600" dirty="0"/>
                        <a:t>上海市疫情防控新闻发布会</a:t>
                      </a:r>
                    </a:p>
                  </a:txBody>
                  <a:tcPr anchor="ctr" anchorCtr="1">
                    <a:solidFill>
                      <a:schemeClr val="bg1">
                        <a:lumMod val="85000"/>
                      </a:schemeClr>
                    </a:solidFill>
                  </a:tcPr>
                </a:tc>
                <a:tc>
                  <a:txBody>
                    <a:bodyPr/>
                    <a:lstStyle/>
                    <a:p>
                      <a:pPr>
                        <a:lnSpc>
                          <a:spcPct val="150000"/>
                        </a:lnSpc>
                      </a:pPr>
                      <a:r>
                        <a:rPr lang="zh-CN" altLang="en-US" sz="1600" dirty="0"/>
                        <a:t>公共场所和居民小区部署“场所码”或数字哨兵</a:t>
                      </a:r>
                    </a:p>
                  </a:txBody>
                  <a:tcPr>
                    <a:solidFill>
                      <a:schemeClr val="bg1">
                        <a:lumMod val="85000"/>
                      </a:schemeClr>
                    </a:solidFill>
                  </a:tcPr>
                </a:tc>
                <a:extLst>
                  <a:ext uri="{0D108BD9-81ED-4DB2-BD59-A6C34878D82A}">
                    <a16:rowId xmlns:a16="http://schemas.microsoft.com/office/drawing/2014/main" val="263556599"/>
                  </a:ext>
                </a:extLst>
              </a:tr>
              <a:tr h="703868">
                <a:tc vMerge="1">
                  <a:txBody>
                    <a:bodyPr/>
                    <a:lstStyle/>
                    <a:p>
                      <a:endParaRPr lang="zh-CN" altLang="en-US" dirty="0"/>
                    </a:p>
                  </a:txBody>
                  <a:tcPr/>
                </a:tc>
                <a:tc>
                  <a:txBody>
                    <a:bodyPr/>
                    <a:lstStyle/>
                    <a:p>
                      <a:r>
                        <a:rPr lang="en-US" altLang="zh-CN" sz="1600" dirty="0"/>
                        <a:t>4</a:t>
                      </a:r>
                      <a:r>
                        <a:rPr lang="zh-CN" altLang="en-US" sz="1600" dirty="0"/>
                        <a:t>月</a:t>
                      </a:r>
                      <a:r>
                        <a:rPr lang="en-US" altLang="zh-CN" sz="1600" dirty="0"/>
                        <a:t>1</a:t>
                      </a:r>
                      <a:r>
                        <a:rPr lang="zh-CN" altLang="en-US" sz="1600" dirty="0"/>
                        <a:t>日</a:t>
                      </a:r>
                    </a:p>
                  </a:txBody>
                  <a:tcPr anchor="ctr" anchorCtr="1">
                    <a:solidFill>
                      <a:schemeClr val="bg1">
                        <a:lumMod val="85000"/>
                      </a:schemeClr>
                    </a:solidFill>
                  </a:tcPr>
                </a:tc>
                <a:tc>
                  <a:txBody>
                    <a:bodyPr/>
                    <a:lstStyle/>
                    <a:p>
                      <a:pPr algn="ctr">
                        <a:lnSpc>
                          <a:spcPct val="150000"/>
                        </a:lnSpc>
                      </a:pPr>
                      <a:r>
                        <a:rPr lang="zh-CN" altLang="en-US" sz="1600" dirty="0"/>
                        <a:t>上海市新冠肺炎疫情</a:t>
                      </a:r>
                      <a:endParaRPr lang="en-US" altLang="zh-CN" sz="1600" dirty="0"/>
                    </a:p>
                    <a:p>
                      <a:pPr algn="ctr">
                        <a:lnSpc>
                          <a:spcPct val="150000"/>
                        </a:lnSpc>
                      </a:pPr>
                      <a:r>
                        <a:rPr lang="zh-CN" altLang="en-US" sz="1600" dirty="0"/>
                        <a:t>防控工作领导小组办公室</a:t>
                      </a:r>
                    </a:p>
                  </a:txBody>
                  <a:tcPr anchor="ctr" anchorCtr="1">
                    <a:solidFill>
                      <a:schemeClr val="bg1">
                        <a:lumMod val="85000"/>
                      </a:schemeClr>
                    </a:solidFill>
                  </a:tcPr>
                </a:tc>
                <a:tc>
                  <a:txBody>
                    <a:bodyPr/>
                    <a:lstStyle/>
                    <a:p>
                      <a:pPr>
                        <a:lnSpc>
                          <a:spcPct val="150000"/>
                        </a:lnSpc>
                      </a:pPr>
                      <a:r>
                        <a:rPr lang="zh-CN" altLang="en-US" sz="1600" dirty="0"/>
                        <a:t>自</a:t>
                      </a:r>
                      <a:r>
                        <a:rPr lang="en-US" altLang="zh-CN" sz="1600" dirty="0"/>
                        <a:t>2022</a:t>
                      </a:r>
                      <a:r>
                        <a:rPr lang="zh-CN" altLang="en-US" sz="1600" dirty="0"/>
                        <a:t>年</a:t>
                      </a:r>
                      <a:r>
                        <a:rPr lang="en-US" altLang="zh-CN" sz="1600" dirty="0"/>
                        <a:t>4</a:t>
                      </a:r>
                      <a:r>
                        <a:rPr lang="zh-CN" altLang="en-US" sz="1600" dirty="0"/>
                        <a:t>月</a:t>
                      </a:r>
                      <a:r>
                        <a:rPr lang="en-US" altLang="zh-CN" sz="1600" dirty="0"/>
                        <a:t>5</a:t>
                      </a:r>
                      <a:r>
                        <a:rPr lang="zh-CN" altLang="en-US" sz="1600" dirty="0"/>
                        <a:t>日起，在全市推行“场所码”、“健康核验一体机”</a:t>
                      </a:r>
                      <a:r>
                        <a:rPr lang="en-US" altLang="zh-CN" sz="1600" dirty="0"/>
                        <a:t>(</a:t>
                      </a:r>
                      <a:r>
                        <a:rPr lang="zh-CN" altLang="en-US" sz="1600" dirty="0"/>
                        <a:t>又称数字哨兵</a:t>
                      </a:r>
                      <a:r>
                        <a:rPr lang="en-US" altLang="zh-CN" sz="1600" dirty="0"/>
                        <a:t>)</a:t>
                      </a:r>
                      <a:r>
                        <a:rPr lang="zh-CN" altLang="en-US" sz="1600" dirty="0"/>
                        <a:t>扫码通行措施</a:t>
                      </a:r>
                    </a:p>
                  </a:txBody>
                  <a:tcPr>
                    <a:solidFill>
                      <a:schemeClr val="bg1">
                        <a:lumMod val="85000"/>
                      </a:schemeClr>
                    </a:solidFill>
                  </a:tcPr>
                </a:tc>
                <a:extLst>
                  <a:ext uri="{0D108BD9-81ED-4DB2-BD59-A6C34878D82A}">
                    <a16:rowId xmlns:a16="http://schemas.microsoft.com/office/drawing/2014/main" val="3437866477"/>
                  </a:ext>
                </a:extLst>
              </a:tr>
              <a:tr h="484418">
                <a:tc rowSpan="3">
                  <a:txBody>
                    <a:bodyPr/>
                    <a:lstStyle/>
                    <a:p>
                      <a:pPr algn="ctr"/>
                      <a:r>
                        <a:rPr lang="zh-CN" altLang="en-US" sz="1600" dirty="0"/>
                        <a:t>深圳市</a:t>
                      </a:r>
                    </a:p>
                  </a:txBody>
                  <a:tcPr anchor="ctr" anchorCtr="1">
                    <a:solidFill>
                      <a:schemeClr val="bg1">
                        <a:lumMod val="85000"/>
                      </a:schemeClr>
                    </a:solidFill>
                  </a:tcPr>
                </a:tc>
                <a:tc>
                  <a:txBody>
                    <a:bodyPr/>
                    <a:lstStyle/>
                    <a:p>
                      <a:r>
                        <a:rPr lang="en-US" altLang="zh-CN" sz="1600" dirty="0"/>
                        <a:t>3</a:t>
                      </a:r>
                      <a:r>
                        <a:rPr lang="zh-CN" altLang="en-US" sz="1600" dirty="0"/>
                        <a:t>月</a:t>
                      </a:r>
                      <a:r>
                        <a:rPr lang="en-US" altLang="zh-CN" sz="1600" dirty="0"/>
                        <a:t>3</a:t>
                      </a:r>
                      <a:r>
                        <a:rPr lang="zh-CN" altLang="en-US" sz="1600" dirty="0"/>
                        <a:t>日</a:t>
                      </a:r>
                    </a:p>
                  </a:txBody>
                  <a:tcPr anchor="ctr" anchorCtr="1">
                    <a:solidFill>
                      <a:schemeClr val="bg1">
                        <a:lumMod val="85000"/>
                      </a:schemeClr>
                    </a:solidFill>
                  </a:tcPr>
                </a:tc>
                <a:tc>
                  <a:txBody>
                    <a:bodyPr/>
                    <a:lstStyle/>
                    <a:p>
                      <a:pPr>
                        <a:lnSpc>
                          <a:spcPct val="150000"/>
                        </a:lnSpc>
                      </a:pPr>
                      <a:r>
                        <a:rPr lang="zh-CN" altLang="en-US" sz="1600" dirty="0"/>
                        <a:t>深圳市政数局</a:t>
                      </a:r>
                    </a:p>
                  </a:txBody>
                  <a:tcPr anchor="ctr" anchorCtr="1">
                    <a:solidFill>
                      <a:schemeClr val="bg1">
                        <a:lumMod val="85000"/>
                      </a:schemeClr>
                    </a:solidFill>
                  </a:tcPr>
                </a:tc>
                <a:tc>
                  <a:txBody>
                    <a:bodyPr/>
                    <a:lstStyle/>
                    <a:p>
                      <a:pPr>
                        <a:lnSpc>
                          <a:spcPct val="150000"/>
                        </a:lnSpc>
                      </a:pPr>
                      <a:r>
                        <a:rPr lang="zh-CN" altLang="en-US" sz="1600" dirty="0"/>
                        <a:t>在花园、小区和城中村的出入口安装电子哨兵设备</a:t>
                      </a:r>
                    </a:p>
                  </a:txBody>
                  <a:tcPr>
                    <a:solidFill>
                      <a:schemeClr val="bg1">
                        <a:lumMod val="85000"/>
                      </a:schemeClr>
                    </a:solidFill>
                  </a:tcPr>
                </a:tc>
                <a:extLst>
                  <a:ext uri="{0D108BD9-81ED-4DB2-BD59-A6C34878D82A}">
                    <a16:rowId xmlns:a16="http://schemas.microsoft.com/office/drawing/2014/main" val="2402319574"/>
                  </a:ext>
                </a:extLst>
              </a:tr>
              <a:tr h="703868">
                <a:tc vMerge="1">
                  <a:txBody>
                    <a:bodyPr/>
                    <a:lstStyle/>
                    <a:p>
                      <a:endParaRPr lang="zh-CN" altLang="en-US" dirty="0"/>
                    </a:p>
                  </a:txBody>
                  <a:tcPr/>
                </a:tc>
                <a:tc>
                  <a:txBody>
                    <a:bodyPr/>
                    <a:lstStyle/>
                    <a:p>
                      <a:r>
                        <a:rPr lang="en-US" altLang="zh-CN" sz="1600" dirty="0"/>
                        <a:t>5</a:t>
                      </a:r>
                      <a:r>
                        <a:rPr lang="zh-CN" altLang="en-US" sz="1600" dirty="0"/>
                        <a:t>月</a:t>
                      </a:r>
                      <a:r>
                        <a:rPr lang="en-US" altLang="zh-CN" sz="1600" dirty="0"/>
                        <a:t>6</a:t>
                      </a:r>
                      <a:r>
                        <a:rPr lang="zh-CN" altLang="en-US" sz="1600" dirty="0"/>
                        <a:t>日</a:t>
                      </a:r>
                    </a:p>
                  </a:txBody>
                  <a:tcPr anchor="ctr" anchorCtr="1">
                    <a:solidFill>
                      <a:schemeClr val="bg1">
                        <a:lumMod val="85000"/>
                      </a:schemeClr>
                    </a:solidFill>
                  </a:tcPr>
                </a:tc>
                <a:tc>
                  <a:txBody>
                    <a:bodyPr/>
                    <a:lstStyle/>
                    <a:p>
                      <a:pPr algn="ctr">
                        <a:lnSpc>
                          <a:spcPct val="150000"/>
                        </a:lnSpc>
                      </a:pPr>
                      <a:r>
                        <a:rPr lang="zh-CN" altLang="en-US" sz="1600" dirty="0"/>
                        <a:t>深圳市新冠肺炎</a:t>
                      </a:r>
                      <a:endParaRPr lang="en-US" altLang="zh-CN" sz="1600" dirty="0"/>
                    </a:p>
                    <a:p>
                      <a:pPr algn="ctr">
                        <a:lnSpc>
                          <a:spcPct val="150000"/>
                        </a:lnSpc>
                      </a:pPr>
                      <a:r>
                        <a:rPr lang="zh-CN" altLang="en-US" sz="1600" dirty="0"/>
                        <a:t>疫情防控指挥部办公室</a:t>
                      </a:r>
                    </a:p>
                  </a:txBody>
                  <a:tcPr anchor="ctr" anchorCtr="1">
                    <a:solidFill>
                      <a:schemeClr val="bg1">
                        <a:lumMod val="85000"/>
                      </a:schemeClr>
                    </a:solidFill>
                  </a:tcPr>
                </a:tc>
                <a:tc>
                  <a:txBody>
                    <a:bodyPr/>
                    <a:lstStyle/>
                    <a:p>
                      <a:pPr>
                        <a:lnSpc>
                          <a:spcPct val="150000"/>
                        </a:lnSpc>
                      </a:pPr>
                      <a:r>
                        <a:rPr lang="zh-CN" altLang="en-US" sz="1600" dirty="0"/>
                        <a:t>进一步做好学校“电子哨兵”应用，</a:t>
                      </a:r>
                      <a:r>
                        <a:rPr lang="en-US" altLang="zh-CN" sz="1600" dirty="0"/>
                        <a:t>15</a:t>
                      </a:r>
                      <a:r>
                        <a:rPr lang="zh-CN" altLang="en-US" sz="1600" dirty="0"/>
                        <a:t>家投放市场的电子哨兵纳入采购目标，安装和接入市区两级管理平台</a:t>
                      </a:r>
                    </a:p>
                  </a:txBody>
                  <a:tcPr>
                    <a:solidFill>
                      <a:schemeClr val="bg1">
                        <a:lumMod val="85000"/>
                      </a:schemeClr>
                    </a:solidFill>
                  </a:tcPr>
                </a:tc>
                <a:extLst>
                  <a:ext uri="{0D108BD9-81ED-4DB2-BD59-A6C34878D82A}">
                    <a16:rowId xmlns:a16="http://schemas.microsoft.com/office/drawing/2014/main" val="118807804"/>
                  </a:ext>
                </a:extLst>
              </a:tr>
              <a:tr h="703868">
                <a:tc vMerge="1">
                  <a:txBody>
                    <a:bodyPr/>
                    <a:lstStyle/>
                    <a:p>
                      <a:endParaRPr lang="zh-CN" altLang="en-US" dirty="0"/>
                    </a:p>
                  </a:txBody>
                  <a:tcPr/>
                </a:tc>
                <a:tc>
                  <a:txBody>
                    <a:bodyPr/>
                    <a:lstStyle/>
                    <a:p>
                      <a:r>
                        <a:rPr lang="en-US" altLang="zh-CN" sz="1600" dirty="0"/>
                        <a:t>5</a:t>
                      </a:r>
                      <a:r>
                        <a:rPr lang="zh-CN" altLang="en-US" sz="1600" dirty="0"/>
                        <a:t>月</a:t>
                      </a:r>
                      <a:r>
                        <a:rPr lang="en-US" altLang="zh-CN" sz="1600" dirty="0"/>
                        <a:t>23</a:t>
                      </a:r>
                      <a:r>
                        <a:rPr lang="zh-CN" altLang="en-US" sz="1600" dirty="0"/>
                        <a:t>日</a:t>
                      </a:r>
                    </a:p>
                  </a:txBody>
                  <a:tcPr anchor="ctr" anchorCtr="1">
                    <a:solidFill>
                      <a:schemeClr val="bg1">
                        <a:lumMod val="85000"/>
                      </a:schemeClr>
                    </a:solidFill>
                  </a:tcPr>
                </a:tc>
                <a:tc>
                  <a:txBody>
                    <a:bodyPr/>
                    <a:lstStyle/>
                    <a:p>
                      <a:pPr>
                        <a:lnSpc>
                          <a:spcPct val="150000"/>
                        </a:lnSpc>
                      </a:pPr>
                      <a:r>
                        <a:rPr lang="zh-CN" altLang="en-US" sz="1600" dirty="0"/>
                        <a:t>深圳市发展和改革委员会</a:t>
                      </a:r>
                    </a:p>
                  </a:txBody>
                  <a:tcPr anchor="ctr" anchorCtr="1">
                    <a:solidFill>
                      <a:schemeClr val="bg1">
                        <a:lumMod val="85000"/>
                      </a:schemeClr>
                    </a:solidFill>
                  </a:tcPr>
                </a:tc>
                <a:tc>
                  <a:txBody>
                    <a:bodyPr/>
                    <a:lstStyle/>
                    <a:p>
                      <a:pPr>
                        <a:lnSpc>
                          <a:spcPct val="150000"/>
                        </a:lnSpc>
                      </a:pPr>
                      <a:r>
                        <a:rPr lang="zh-CN" altLang="en-US" sz="1600" dirty="0"/>
                        <a:t>加大电子哨兵布设力度，党政机关、学校、医院等单位原则上全部安装电子哨兵。对符合条件的改造主体，按其总投入的</a:t>
                      </a:r>
                      <a:r>
                        <a:rPr lang="en-US" altLang="zh-CN" sz="1600" dirty="0"/>
                        <a:t>20%</a:t>
                      </a:r>
                      <a:r>
                        <a:rPr lang="zh-CN" altLang="en-US" sz="1600" dirty="0"/>
                        <a:t>给予不超过</a:t>
                      </a:r>
                      <a:r>
                        <a:rPr lang="en-US" altLang="zh-CN" sz="1600" dirty="0"/>
                        <a:t>10</a:t>
                      </a:r>
                      <a:r>
                        <a:rPr lang="zh-CN" altLang="en-US" sz="1600" dirty="0"/>
                        <a:t>万元补贴</a:t>
                      </a:r>
                    </a:p>
                  </a:txBody>
                  <a:tcPr>
                    <a:solidFill>
                      <a:schemeClr val="bg1">
                        <a:lumMod val="85000"/>
                      </a:schemeClr>
                    </a:solidFill>
                  </a:tcPr>
                </a:tc>
                <a:extLst>
                  <a:ext uri="{0D108BD9-81ED-4DB2-BD59-A6C34878D82A}">
                    <a16:rowId xmlns:a16="http://schemas.microsoft.com/office/drawing/2014/main" val="980936264"/>
                  </a:ext>
                </a:extLst>
              </a:tr>
            </a:tbl>
          </a:graphicData>
        </a:graphic>
      </p:graphicFrame>
    </p:spTree>
    <p:extLst>
      <p:ext uri="{BB962C8B-B14F-4D97-AF65-F5344CB8AC3E}">
        <p14:creationId xmlns:p14="http://schemas.microsoft.com/office/powerpoint/2010/main" val="2543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3" y="1593367"/>
            <a:ext cx="932642"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4" y="1593367"/>
            <a:ext cx="3253563" cy="634634"/>
          </a:xfrm>
        </p:spPr>
        <p:txBody>
          <a:bodyPr/>
          <a:lstStyle/>
          <a:p>
            <a:r>
              <a:rPr kumimoji="1" lang="zh-CN" altLang="en-US" dirty="0"/>
              <a:t>产品背景</a:t>
            </a:r>
          </a:p>
        </p:txBody>
      </p:sp>
      <p:sp>
        <p:nvSpPr>
          <p:cNvPr id="6" name="文本占位符 5"/>
          <p:cNvSpPr>
            <a:spLocks noGrp="1"/>
          </p:cNvSpPr>
          <p:nvPr>
            <p:ph type="body" sz="quarter" idx="17"/>
          </p:nvPr>
        </p:nvSpPr>
        <p:spPr>
          <a:xfrm>
            <a:off x="7219023" y="2502323"/>
            <a:ext cx="932642"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4" y="2502323"/>
            <a:ext cx="3253563" cy="634634"/>
          </a:xfrm>
        </p:spPr>
        <p:txBody>
          <a:bodyPr/>
          <a:lstStyle/>
          <a:p>
            <a:r>
              <a:rPr kumimoji="1" lang="zh-CN" altLang="en-US" dirty="0"/>
              <a:t>产品简介</a:t>
            </a:r>
          </a:p>
        </p:txBody>
      </p:sp>
      <p:sp>
        <p:nvSpPr>
          <p:cNvPr id="8" name="文本占位符 7"/>
          <p:cNvSpPr>
            <a:spLocks noGrp="1"/>
          </p:cNvSpPr>
          <p:nvPr>
            <p:ph type="body" sz="quarter" idx="19"/>
          </p:nvPr>
        </p:nvSpPr>
        <p:spPr>
          <a:xfrm>
            <a:off x="7219023" y="3411279"/>
            <a:ext cx="932642"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4" y="3411279"/>
            <a:ext cx="3253563" cy="634634"/>
          </a:xfrm>
        </p:spPr>
        <p:txBody>
          <a:bodyPr/>
          <a:lstStyle/>
          <a:p>
            <a:r>
              <a:rPr kumimoji="1" lang="zh-CN" altLang="en-US" dirty="0"/>
              <a:t>发展现状</a:t>
            </a:r>
          </a:p>
        </p:txBody>
      </p:sp>
      <p:sp>
        <p:nvSpPr>
          <p:cNvPr id="10" name="文本占位符 9"/>
          <p:cNvSpPr>
            <a:spLocks noGrp="1"/>
          </p:cNvSpPr>
          <p:nvPr>
            <p:ph type="body" sz="quarter" idx="21"/>
          </p:nvPr>
        </p:nvSpPr>
        <p:spPr>
          <a:xfrm>
            <a:off x="7219023" y="4320235"/>
            <a:ext cx="932642"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4" y="4320235"/>
            <a:ext cx="3253563" cy="634634"/>
          </a:xfrm>
        </p:spPr>
        <p:txBody>
          <a:bodyPr/>
          <a:lstStyle/>
          <a:p>
            <a:r>
              <a:rPr kumimoji="1" lang="zh-CN" altLang="en-US" dirty="0"/>
              <a:t>前景及展望</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数字哨兵售价及市场空间</a:t>
            </a:r>
          </a:p>
        </p:txBody>
      </p:sp>
      <p:graphicFrame>
        <p:nvGraphicFramePr>
          <p:cNvPr id="3" name="表格 3">
            <a:extLst>
              <a:ext uri="{FF2B5EF4-FFF2-40B4-BE49-F238E27FC236}">
                <a16:creationId xmlns:a16="http://schemas.microsoft.com/office/drawing/2014/main" id="{E52B5493-EB04-4A03-C4C1-E6C940FE049C}"/>
              </a:ext>
            </a:extLst>
          </p:cNvPr>
          <p:cNvGraphicFramePr>
            <a:graphicFrameLocks noGrp="1"/>
          </p:cNvGraphicFramePr>
          <p:nvPr>
            <p:extLst>
              <p:ext uri="{D42A27DB-BD31-4B8C-83A1-F6EECF244321}">
                <p14:modId xmlns:p14="http://schemas.microsoft.com/office/powerpoint/2010/main" val="923232190"/>
              </p:ext>
            </p:extLst>
          </p:nvPr>
        </p:nvGraphicFramePr>
        <p:xfrm>
          <a:off x="4723429" y="1336896"/>
          <a:ext cx="7095820" cy="5250948"/>
        </p:xfrm>
        <a:graphic>
          <a:graphicData uri="http://schemas.openxmlformats.org/drawingml/2006/table">
            <a:tbl>
              <a:tblPr firstRow="1" bandRow="1">
                <a:tableStyleId>{5C22544A-7EE6-4342-B048-85BDC9FD1C3A}</a:tableStyleId>
              </a:tblPr>
              <a:tblGrid>
                <a:gridCol w="928825">
                  <a:extLst>
                    <a:ext uri="{9D8B030D-6E8A-4147-A177-3AD203B41FA5}">
                      <a16:colId xmlns:a16="http://schemas.microsoft.com/office/drawing/2014/main" val="904982841"/>
                    </a:ext>
                  </a:extLst>
                </a:gridCol>
                <a:gridCol w="1140264">
                  <a:extLst>
                    <a:ext uri="{9D8B030D-6E8A-4147-A177-3AD203B41FA5}">
                      <a16:colId xmlns:a16="http://schemas.microsoft.com/office/drawing/2014/main" val="1746108868"/>
                    </a:ext>
                  </a:extLst>
                </a:gridCol>
                <a:gridCol w="2593914">
                  <a:extLst>
                    <a:ext uri="{9D8B030D-6E8A-4147-A177-3AD203B41FA5}">
                      <a16:colId xmlns:a16="http://schemas.microsoft.com/office/drawing/2014/main" val="3885025706"/>
                    </a:ext>
                  </a:extLst>
                </a:gridCol>
                <a:gridCol w="2432817">
                  <a:extLst>
                    <a:ext uri="{9D8B030D-6E8A-4147-A177-3AD203B41FA5}">
                      <a16:colId xmlns:a16="http://schemas.microsoft.com/office/drawing/2014/main" val="2430069492"/>
                    </a:ext>
                  </a:extLst>
                </a:gridCol>
              </a:tblGrid>
              <a:tr h="300136">
                <a:tc>
                  <a:txBody>
                    <a:bodyPr/>
                    <a:lstStyle/>
                    <a:p>
                      <a:pPr algn="ctr"/>
                      <a:r>
                        <a:rPr lang="zh-CN" altLang="en-US" sz="1600" dirty="0"/>
                        <a:t>场所</a:t>
                      </a:r>
                    </a:p>
                  </a:txBody>
                  <a:tcPr>
                    <a:solidFill>
                      <a:srgbClr val="1E83B3"/>
                    </a:solidFill>
                  </a:tcPr>
                </a:tc>
                <a:tc>
                  <a:txBody>
                    <a:bodyPr/>
                    <a:lstStyle/>
                    <a:p>
                      <a:pPr algn="ctr"/>
                      <a:r>
                        <a:rPr lang="zh-CN" altLang="en-US" sz="1600" dirty="0"/>
                        <a:t>数量</a:t>
                      </a:r>
                      <a:r>
                        <a:rPr lang="en-US" altLang="zh-CN" sz="1600" dirty="0"/>
                        <a:t>(</a:t>
                      </a:r>
                      <a:r>
                        <a:rPr lang="zh-CN" altLang="en-US" sz="1600" dirty="0"/>
                        <a:t>万</a:t>
                      </a:r>
                      <a:r>
                        <a:rPr lang="en-US" altLang="zh-CN" sz="1600" dirty="0"/>
                        <a:t>)</a:t>
                      </a:r>
                      <a:endParaRPr lang="zh-CN" altLang="en-US" sz="1600" dirty="0"/>
                    </a:p>
                  </a:txBody>
                  <a:tcPr>
                    <a:solidFill>
                      <a:srgbClr val="1E83B3"/>
                    </a:solidFill>
                  </a:tcPr>
                </a:tc>
                <a:tc>
                  <a:txBody>
                    <a:bodyPr/>
                    <a:lstStyle/>
                    <a:p>
                      <a:pPr algn="ctr"/>
                      <a:r>
                        <a:rPr lang="zh-CN" altLang="en-US" sz="1600" dirty="0"/>
                        <a:t>“数字哨兵”布置数量</a:t>
                      </a:r>
                    </a:p>
                  </a:txBody>
                  <a:tcPr>
                    <a:solidFill>
                      <a:srgbClr val="1E83B3"/>
                    </a:solidFill>
                  </a:tcPr>
                </a:tc>
                <a:tc>
                  <a:txBody>
                    <a:bodyPr/>
                    <a:lstStyle/>
                    <a:p>
                      <a:pPr algn="ctr"/>
                      <a:r>
                        <a:rPr lang="zh-CN" altLang="en-US" sz="1600" dirty="0"/>
                        <a:t>预计市场空间</a:t>
                      </a:r>
                    </a:p>
                  </a:txBody>
                  <a:tcPr>
                    <a:solidFill>
                      <a:srgbClr val="1E83B3"/>
                    </a:solidFill>
                  </a:tcPr>
                </a:tc>
                <a:extLst>
                  <a:ext uri="{0D108BD9-81ED-4DB2-BD59-A6C34878D82A}">
                    <a16:rowId xmlns:a16="http://schemas.microsoft.com/office/drawing/2014/main" val="457923530"/>
                  </a:ext>
                </a:extLst>
              </a:tr>
              <a:tr h="298488">
                <a:tc>
                  <a:txBody>
                    <a:bodyPr/>
                    <a:lstStyle/>
                    <a:p>
                      <a:pPr algn="ctr"/>
                      <a:r>
                        <a:rPr lang="zh-CN" altLang="en-US" sz="1200" dirty="0"/>
                        <a:t>地铁站</a:t>
                      </a:r>
                    </a:p>
                  </a:txBody>
                  <a:tcPr anchor="ctr" anchorCtr="1">
                    <a:solidFill>
                      <a:schemeClr val="bg1">
                        <a:lumMod val="85000"/>
                      </a:schemeClr>
                    </a:solidFill>
                  </a:tcPr>
                </a:tc>
                <a:tc>
                  <a:txBody>
                    <a:bodyPr/>
                    <a:lstStyle/>
                    <a:p>
                      <a:r>
                        <a:rPr lang="en-US" altLang="zh-CN" sz="1200" dirty="0"/>
                        <a:t>0.5</a:t>
                      </a:r>
                      <a:endParaRPr lang="zh-CN" altLang="en-US" sz="1200" dirty="0"/>
                    </a:p>
                  </a:txBody>
                  <a:tcPr anchor="ctr" anchorCtr="1">
                    <a:solidFill>
                      <a:schemeClr val="bg1">
                        <a:lumMod val="85000"/>
                      </a:schemeClr>
                    </a:solidFill>
                  </a:tcPr>
                </a:tc>
                <a:tc>
                  <a:txBody>
                    <a:bodyPr/>
                    <a:lstStyle/>
                    <a:p>
                      <a:pPr>
                        <a:lnSpc>
                          <a:spcPct val="150000"/>
                        </a:lnSpc>
                      </a:pPr>
                      <a:r>
                        <a:rPr lang="en-US" altLang="zh-CN" sz="1200" dirty="0"/>
                        <a:t>3-4</a:t>
                      </a:r>
                      <a:r>
                        <a:rPr lang="zh-CN" altLang="en-US" sz="1200" dirty="0"/>
                        <a:t>个闸机式“数字哨兵”</a:t>
                      </a:r>
                    </a:p>
                  </a:txBody>
                  <a:tcPr anchor="ctr" anchorCtr="1">
                    <a:solidFill>
                      <a:schemeClr val="bg1">
                        <a:lumMod val="85000"/>
                      </a:schemeClr>
                    </a:solidFill>
                  </a:tcPr>
                </a:tc>
                <a:tc>
                  <a:txBody>
                    <a:bodyPr/>
                    <a:lstStyle/>
                    <a:p>
                      <a:pPr>
                        <a:lnSpc>
                          <a:spcPct val="150000"/>
                        </a:lnSpc>
                      </a:pPr>
                      <a:r>
                        <a:rPr lang="en-US" altLang="zh-CN" sz="1200" dirty="0"/>
                        <a:t>7.5-10.0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780756718"/>
                  </a:ext>
                </a:extLst>
              </a:tr>
              <a:tr h="298488">
                <a:tc>
                  <a:txBody>
                    <a:bodyPr/>
                    <a:lstStyle/>
                    <a:p>
                      <a:pPr algn="ctr"/>
                      <a:r>
                        <a:rPr lang="zh-CN" altLang="en-US" sz="1200" dirty="0"/>
                        <a:t>汽车站</a:t>
                      </a:r>
                    </a:p>
                  </a:txBody>
                  <a:tcPr anchor="ctr" anchorCtr="1">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0.5</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3-4</a:t>
                      </a:r>
                      <a:r>
                        <a:rPr lang="zh-CN" altLang="en-US" sz="1200" dirty="0"/>
                        <a:t>个闸机式“数字哨兵”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7.5-10.0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263556599"/>
                  </a:ext>
                </a:extLst>
              </a:tr>
              <a:tr h="298488">
                <a:tc>
                  <a:txBody>
                    <a:bodyPr/>
                    <a:lstStyle/>
                    <a:p>
                      <a:pPr algn="ctr"/>
                      <a:r>
                        <a:rPr lang="zh-CN" altLang="en-US" sz="1200" dirty="0"/>
                        <a:t>城市公园</a:t>
                      </a:r>
                    </a:p>
                  </a:txBody>
                  <a:tcPr anchor="ctr" anchorCtr="1">
                    <a:solidFill>
                      <a:schemeClr val="bg1">
                        <a:lumMod val="85000"/>
                      </a:schemeClr>
                    </a:solidFill>
                  </a:tcPr>
                </a:tc>
                <a:tc>
                  <a:txBody>
                    <a:bodyPr/>
                    <a:lstStyle/>
                    <a:p>
                      <a:r>
                        <a:rPr lang="en-US" altLang="zh-CN" sz="1200" dirty="0"/>
                        <a:t>1.98</a:t>
                      </a:r>
                      <a:endParaRPr lang="zh-CN" altLang="en-US" sz="1200" dirty="0"/>
                    </a:p>
                  </a:txBody>
                  <a:tcPr anchor="ctr" anchorCtr="1">
                    <a:solidFill>
                      <a:schemeClr val="bg1">
                        <a:lumMod val="8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个闸机式“数字哨兵”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9.9-19.8</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3437866477"/>
                  </a:ext>
                </a:extLst>
              </a:tr>
              <a:tr h="298488">
                <a:tc>
                  <a:txBody>
                    <a:bodyPr/>
                    <a:lstStyle/>
                    <a:p>
                      <a:pPr algn="ctr"/>
                      <a:r>
                        <a:rPr lang="zh-CN" altLang="en-US" sz="1200" dirty="0"/>
                        <a:t>工业园区</a:t>
                      </a:r>
                    </a:p>
                  </a:txBody>
                  <a:tcPr anchor="ctr" anchorCtr="1">
                    <a:solidFill>
                      <a:schemeClr val="bg1">
                        <a:lumMod val="85000"/>
                      </a:schemeClr>
                    </a:solidFill>
                  </a:tcPr>
                </a:tc>
                <a:tc>
                  <a:txBody>
                    <a:bodyPr/>
                    <a:lstStyle/>
                    <a:p>
                      <a:r>
                        <a:rPr lang="en-US" altLang="zh-CN" sz="1200" dirty="0"/>
                        <a:t>2.2</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个闸机式“数字哨兵”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16.5-33.0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2402319574"/>
                  </a:ext>
                </a:extLst>
              </a:tr>
              <a:tr h="298488">
                <a:tc>
                  <a:txBody>
                    <a:bodyPr/>
                    <a:lstStyle/>
                    <a:p>
                      <a:pPr algn="ctr"/>
                      <a:r>
                        <a:rPr lang="zh-CN" altLang="en-US" sz="1200" dirty="0"/>
                        <a:t>写字楼</a:t>
                      </a:r>
                    </a:p>
                  </a:txBody>
                  <a:tcPr anchor="ctr" anchorCtr="1">
                    <a:solidFill>
                      <a:schemeClr val="bg1">
                        <a:lumMod val="85000"/>
                      </a:schemeClr>
                    </a:solidFill>
                  </a:tcPr>
                </a:tc>
                <a:tc>
                  <a:txBody>
                    <a:bodyPr/>
                    <a:lstStyle/>
                    <a:p>
                      <a:r>
                        <a:rPr lang="en-US" altLang="zh-CN" sz="1200" dirty="0"/>
                        <a:t>1.2</a:t>
                      </a:r>
                      <a:endParaRPr lang="zh-CN" altLang="en-US" sz="1200" dirty="0"/>
                    </a:p>
                  </a:txBody>
                  <a:tcPr anchor="ctr" anchorCtr="1">
                    <a:solidFill>
                      <a:schemeClr val="bg1">
                        <a:lumMod val="85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个闸机式“数字哨兵”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6.0-12.0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118807804"/>
                  </a:ext>
                </a:extLst>
              </a:tr>
              <a:tr h="298488">
                <a:tc>
                  <a:txBody>
                    <a:bodyPr/>
                    <a:lstStyle/>
                    <a:p>
                      <a:pPr algn="ctr"/>
                      <a:r>
                        <a:rPr lang="zh-CN" altLang="en-US" sz="1200" dirty="0"/>
                        <a:t>图书馆</a:t>
                      </a:r>
                    </a:p>
                  </a:txBody>
                  <a:tcPr anchor="ctr" anchorCtr="1">
                    <a:solidFill>
                      <a:schemeClr val="bg1">
                        <a:lumMod val="85000"/>
                      </a:schemeClr>
                    </a:solidFill>
                  </a:tcPr>
                </a:tc>
                <a:tc>
                  <a:txBody>
                    <a:bodyPr/>
                    <a:lstStyle/>
                    <a:p>
                      <a:r>
                        <a:rPr lang="en-US" altLang="zh-CN" sz="1200" dirty="0"/>
                        <a:t>0.3</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0.6-1.0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980936264"/>
                  </a:ext>
                </a:extLst>
              </a:tr>
              <a:tr h="298488">
                <a:tc>
                  <a:txBody>
                    <a:bodyPr/>
                    <a:lstStyle/>
                    <a:p>
                      <a:pPr algn="ctr"/>
                      <a:r>
                        <a:rPr lang="zh-CN" altLang="en-US" sz="1200" dirty="0"/>
                        <a:t>大型商超</a:t>
                      </a:r>
                    </a:p>
                  </a:txBody>
                  <a:tcPr anchor="ctr" anchorCtr="1">
                    <a:solidFill>
                      <a:schemeClr val="bg1">
                        <a:lumMod val="85000"/>
                      </a:schemeClr>
                    </a:solidFill>
                  </a:tcPr>
                </a:tc>
                <a:tc>
                  <a:txBody>
                    <a:bodyPr/>
                    <a:lstStyle/>
                    <a:p>
                      <a:r>
                        <a:rPr lang="en-US" altLang="zh-CN" sz="1200" dirty="0"/>
                        <a:t>3</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3.0-6.0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1791250719"/>
                  </a:ext>
                </a:extLst>
              </a:tr>
              <a:tr h="298488">
                <a:tc>
                  <a:txBody>
                    <a:bodyPr/>
                    <a:lstStyle/>
                    <a:p>
                      <a:pPr algn="ctr"/>
                      <a:r>
                        <a:rPr lang="zh-CN" altLang="en-US" sz="1200" dirty="0"/>
                        <a:t>酒店</a:t>
                      </a:r>
                    </a:p>
                  </a:txBody>
                  <a:tcPr anchor="ctr" anchorCtr="1">
                    <a:solidFill>
                      <a:schemeClr val="bg1">
                        <a:lumMod val="85000"/>
                      </a:schemeClr>
                    </a:solidFill>
                  </a:tcPr>
                </a:tc>
                <a:tc>
                  <a:txBody>
                    <a:bodyPr/>
                    <a:lstStyle/>
                    <a:p>
                      <a:r>
                        <a:rPr lang="en-US" altLang="zh-CN" sz="1200" dirty="0"/>
                        <a:t>90</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90-180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3281646338"/>
                  </a:ext>
                </a:extLst>
              </a:tr>
              <a:tr h="298488">
                <a:tc>
                  <a:txBody>
                    <a:bodyPr/>
                    <a:lstStyle/>
                    <a:p>
                      <a:pPr algn="ctr"/>
                      <a:r>
                        <a:rPr lang="zh-CN" altLang="en-US" sz="1200" dirty="0"/>
                        <a:t>各类学校</a:t>
                      </a:r>
                    </a:p>
                  </a:txBody>
                  <a:tcPr anchor="ctr" anchorCtr="1">
                    <a:solidFill>
                      <a:schemeClr val="bg1">
                        <a:lumMod val="85000"/>
                      </a:schemeClr>
                    </a:solidFill>
                  </a:tcPr>
                </a:tc>
                <a:tc>
                  <a:txBody>
                    <a:bodyPr/>
                    <a:lstStyle/>
                    <a:p>
                      <a:r>
                        <a:rPr lang="en-US" altLang="zh-CN" sz="1200" dirty="0"/>
                        <a:t>52.93</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52.9-105.9</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2620448645"/>
                  </a:ext>
                </a:extLst>
              </a:tr>
              <a:tr h="298488">
                <a:tc>
                  <a:txBody>
                    <a:bodyPr/>
                    <a:lstStyle/>
                    <a:p>
                      <a:pPr algn="ctr"/>
                      <a:r>
                        <a:rPr lang="zh-CN" altLang="en-US" sz="1200" dirty="0"/>
                        <a:t>医疗机构</a:t>
                      </a:r>
                    </a:p>
                  </a:txBody>
                  <a:tcPr anchor="ctr" anchorCtr="1">
                    <a:solidFill>
                      <a:schemeClr val="bg1">
                        <a:lumMod val="85000"/>
                      </a:schemeClr>
                    </a:solidFill>
                  </a:tcPr>
                </a:tc>
                <a:tc>
                  <a:txBody>
                    <a:bodyPr/>
                    <a:lstStyle/>
                    <a:p>
                      <a:r>
                        <a:rPr lang="en-US" altLang="zh-CN" sz="1200" dirty="0"/>
                        <a:t>103</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103-206</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3605743159"/>
                  </a:ext>
                </a:extLst>
              </a:tr>
              <a:tr h="298488">
                <a:tc>
                  <a:txBody>
                    <a:bodyPr/>
                    <a:lstStyle/>
                    <a:p>
                      <a:pPr algn="ctr"/>
                      <a:r>
                        <a:rPr lang="zh-CN" altLang="en-US" sz="1200" dirty="0"/>
                        <a:t>居住小区</a:t>
                      </a:r>
                    </a:p>
                  </a:txBody>
                  <a:tcPr anchor="ctr" anchorCtr="1">
                    <a:solidFill>
                      <a:schemeClr val="bg1">
                        <a:lumMod val="85000"/>
                      </a:schemeClr>
                    </a:solidFill>
                  </a:tcPr>
                </a:tc>
                <a:tc>
                  <a:txBody>
                    <a:bodyPr/>
                    <a:lstStyle/>
                    <a:p>
                      <a:r>
                        <a:rPr lang="en-US" altLang="zh-CN" sz="1200" dirty="0"/>
                        <a:t>100~150</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2-3</a:t>
                      </a:r>
                      <a:r>
                        <a:rPr lang="zh-CN" altLang="en-US" sz="1200" dirty="0"/>
                        <a:t>个立式“数字哨兵”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200-450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1587536958"/>
                  </a:ext>
                </a:extLst>
              </a:tr>
              <a:tr h="298488">
                <a:tc>
                  <a:txBody>
                    <a:bodyPr/>
                    <a:lstStyle/>
                    <a:p>
                      <a:pPr algn="ctr"/>
                      <a:r>
                        <a:rPr lang="en-US" altLang="zh-CN" sz="1200" dirty="0"/>
                        <a:t>KTV</a:t>
                      </a:r>
                      <a:r>
                        <a:rPr lang="zh-CN" altLang="en-US" sz="1200" dirty="0"/>
                        <a:t>等</a:t>
                      </a:r>
                      <a:endParaRPr lang="en-US" altLang="zh-CN" sz="1200"/>
                    </a:p>
                    <a:p>
                      <a:pPr algn="ctr"/>
                      <a:r>
                        <a:rPr lang="zh-CN" altLang="en-US" sz="1200"/>
                        <a:t>娱乐场所</a:t>
                      </a:r>
                      <a:endParaRPr lang="zh-CN" altLang="en-US" sz="1200" dirty="0"/>
                    </a:p>
                  </a:txBody>
                  <a:tcPr anchor="ctr" anchorCtr="1">
                    <a:solidFill>
                      <a:schemeClr val="bg1">
                        <a:lumMod val="85000"/>
                      </a:schemeClr>
                    </a:solidFill>
                  </a:tcPr>
                </a:tc>
                <a:tc>
                  <a:txBody>
                    <a:bodyPr/>
                    <a:lstStyle/>
                    <a:p>
                      <a:r>
                        <a:rPr lang="en-US" altLang="zh-CN" sz="1200" dirty="0"/>
                        <a:t>7</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个手持式“数字哨兵”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3.0-7.0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1963279582"/>
                  </a:ext>
                </a:extLst>
              </a:tr>
              <a:tr h="298488">
                <a:tc>
                  <a:txBody>
                    <a:bodyPr/>
                    <a:lstStyle/>
                    <a:p>
                      <a:pPr algn="ctr"/>
                      <a:r>
                        <a:rPr lang="zh-CN" altLang="en-US" sz="1200" dirty="0"/>
                        <a:t>超市</a:t>
                      </a:r>
                      <a:endParaRPr lang="en-US" altLang="zh-CN" sz="1200" dirty="0"/>
                    </a:p>
                    <a:p>
                      <a:pPr algn="ctr"/>
                      <a:r>
                        <a:rPr lang="zh-CN" altLang="en-US" sz="1200" dirty="0"/>
                        <a:t>便利店</a:t>
                      </a:r>
                    </a:p>
                  </a:txBody>
                  <a:tcPr anchor="ctr" anchorCtr="1">
                    <a:solidFill>
                      <a:schemeClr val="bg1">
                        <a:lumMod val="85000"/>
                      </a:schemeClr>
                    </a:solidFill>
                  </a:tcPr>
                </a:tc>
                <a:tc>
                  <a:txBody>
                    <a:bodyPr/>
                    <a:lstStyle/>
                    <a:p>
                      <a:r>
                        <a:rPr lang="en-US" altLang="zh-CN" sz="1200" dirty="0"/>
                        <a:t>95</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个手持式“数字哨兵”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47-95</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708152885"/>
                  </a:ext>
                </a:extLst>
              </a:tr>
              <a:tr h="298488">
                <a:tc>
                  <a:txBody>
                    <a:bodyPr/>
                    <a:lstStyle/>
                    <a:p>
                      <a:pPr algn="ctr"/>
                      <a:r>
                        <a:rPr lang="zh-CN" altLang="en-US" sz="1200" dirty="0"/>
                        <a:t>咖啡厅</a:t>
                      </a:r>
                    </a:p>
                  </a:txBody>
                  <a:tcPr anchor="ctr" anchorCtr="1">
                    <a:solidFill>
                      <a:schemeClr val="bg1">
                        <a:lumMod val="85000"/>
                      </a:schemeClr>
                    </a:solidFill>
                  </a:tcPr>
                </a:tc>
                <a:tc>
                  <a:txBody>
                    <a:bodyPr/>
                    <a:lstStyle/>
                    <a:p>
                      <a:r>
                        <a:rPr lang="en-US" altLang="zh-CN" sz="1200" dirty="0"/>
                        <a:t>10</a:t>
                      </a:r>
                      <a:endParaRPr lang="zh-CN" altLang="en-US" sz="1200" dirty="0"/>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1-2</a:t>
                      </a:r>
                      <a:r>
                        <a:rPr lang="zh-CN" altLang="en-US" sz="1200" dirty="0"/>
                        <a:t>个手持式“数字哨兵”</a:t>
                      </a:r>
                    </a:p>
                  </a:txBody>
                  <a:tcPr anchor="ctr" anchorCtr="1">
                    <a:solidFill>
                      <a:schemeClr val="bg1">
                        <a:lumMod val="8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5-10</a:t>
                      </a:r>
                      <a:r>
                        <a:rPr lang="zh-CN" altLang="en-US" sz="1200" dirty="0"/>
                        <a:t>亿</a:t>
                      </a:r>
                    </a:p>
                  </a:txBody>
                  <a:tcPr anchor="ctr" anchorCtr="1">
                    <a:solidFill>
                      <a:schemeClr val="bg1">
                        <a:lumMod val="85000"/>
                      </a:schemeClr>
                    </a:solidFill>
                  </a:tcPr>
                </a:tc>
                <a:extLst>
                  <a:ext uri="{0D108BD9-81ED-4DB2-BD59-A6C34878D82A}">
                    <a16:rowId xmlns:a16="http://schemas.microsoft.com/office/drawing/2014/main" val="2256916527"/>
                  </a:ext>
                </a:extLst>
              </a:tr>
            </a:tbl>
          </a:graphicData>
        </a:graphic>
      </p:graphicFrame>
      <p:sp>
        <p:nvSpPr>
          <p:cNvPr id="4" name="文本框 8">
            <a:extLst>
              <a:ext uri="{FF2B5EF4-FFF2-40B4-BE49-F238E27FC236}">
                <a16:creationId xmlns:a16="http://schemas.microsoft.com/office/drawing/2014/main" id="{B71B87EA-2274-EE3E-B958-596E4920379C}"/>
              </a:ext>
            </a:extLst>
          </p:cNvPr>
          <p:cNvSpPr txBox="1"/>
          <p:nvPr/>
        </p:nvSpPr>
        <p:spPr>
          <a:xfrm>
            <a:off x="541723" y="1658801"/>
            <a:ext cx="3890495" cy="10237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根据中国电信官网披露，“数字哨兵”主要分为立柱式和手持式两类，其中立柱式的售价为</a:t>
            </a:r>
            <a:r>
              <a:rPr lang="en-US" altLang="zh-CN" sz="1400" dirty="0">
                <a:solidFill>
                  <a:schemeClr val="tx1">
                    <a:lumMod val="75000"/>
                    <a:lumOff val="25000"/>
                  </a:schemeClr>
                </a:solidFill>
                <a:latin typeface="+mn-ea"/>
              </a:rPr>
              <a:t>6880 </a:t>
            </a:r>
            <a:r>
              <a:rPr lang="zh-CN" altLang="en-US" sz="1400" dirty="0">
                <a:solidFill>
                  <a:schemeClr val="tx1">
                    <a:lumMod val="75000"/>
                    <a:lumOff val="25000"/>
                  </a:schemeClr>
                </a:solidFill>
                <a:latin typeface="+mn-ea"/>
              </a:rPr>
              <a:t>元，手持式的售价为</a:t>
            </a:r>
            <a:r>
              <a:rPr lang="en-US" altLang="zh-CN" sz="1400" dirty="0">
                <a:solidFill>
                  <a:schemeClr val="tx1">
                    <a:lumMod val="75000"/>
                    <a:lumOff val="25000"/>
                  </a:schemeClr>
                </a:solidFill>
                <a:latin typeface="+mn-ea"/>
              </a:rPr>
              <a:t>2880 </a:t>
            </a:r>
            <a:r>
              <a:rPr lang="zh-CN" altLang="en-US" sz="1400" dirty="0">
                <a:solidFill>
                  <a:schemeClr val="tx1">
                    <a:lumMod val="75000"/>
                    <a:lumOff val="25000"/>
                  </a:schemeClr>
                </a:solidFill>
                <a:latin typeface="+mn-ea"/>
              </a:rPr>
              <a:t>元。</a:t>
            </a:r>
          </a:p>
        </p:txBody>
      </p:sp>
      <p:sp>
        <p:nvSpPr>
          <p:cNvPr id="5" name="文本框 8">
            <a:extLst>
              <a:ext uri="{FF2B5EF4-FFF2-40B4-BE49-F238E27FC236}">
                <a16:creationId xmlns:a16="http://schemas.microsoft.com/office/drawing/2014/main" id="{AE7AA74A-4B5B-1DF1-3CF9-FA43CE2C1E50}"/>
              </a:ext>
            </a:extLst>
          </p:cNvPr>
          <p:cNvSpPr txBox="1"/>
          <p:nvPr/>
        </p:nvSpPr>
        <p:spPr>
          <a:xfrm>
            <a:off x="541722" y="3493366"/>
            <a:ext cx="3890495" cy="26395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东北证券则预测，假定人流量较大的公园、工业园区、写字楼、地铁汽车站使用单价在 </a:t>
            </a:r>
            <a:r>
              <a:rPr lang="en-US" altLang="zh-CN" sz="1400" dirty="0">
                <a:solidFill>
                  <a:schemeClr val="tx1">
                    <a:lumMod val="75000"/>
                    <a:lumOff val="25000"/>
                  </a:schemeClr>
                </a:solidFill>
                <a:latin typeface="+mn-ea"/>
              </a:rPr>
              <a:t>5 </a:t>
            </a:r>
            <a:r>
              <a:rPr lang="zh-CN" altLang="en-US" sz="1400" dirty="0">
                <a:solidFill>
                  <a:schemeClr val="tx1">
                    <a:lumMod val="75000"/>
                    <a:lumOff val="25000"/>
                  </a:schemeClr>
                </a:solidFill>
                <a:latin typeface="+mn-ea"/>
              </a:rPr>
              <a:t>万元左右的闸机式数字哨兵，学校、超市、医疗机构、小区和酒店等场所使用单价在 </a:t>
            </a:r>
            <a:r>
              <a:rPr lang="en-US" altLang="zh-CN" sz="1400" dirty="0">
                <a:solidFill>
                  <a:schemeClr val="tx1">
                    <a:lumMod val="75000"/>
                    <a:lumOff val="25000"/>
                  </a:schemeClr>
                </a:solidFill>
                <a:latin typeface="+mn-ea"/>
              </a:rPr>
              <a:t>1 </a:t>
            </a:r>
            <a:r>
              <a:rPr lang="zh-CN" altLang="en-US" sz="1400" dirty="0">
                <a:solidFill>
                  <a:schemeClr val="tx1">
                    <a:lumMod val="75000"/>
                    <a:lumOff val="25000"/>
                  </a:schemeClr>
                </a:solidFill>
                <a:latin typeface="+mn-ea"/>
              </a:rPr>
              <a:t>万元左右的立式数字哨兵，如超市便利店、咖啡厅以及 </a:t>
            </a:r>
            <a:r>
              <a:rPr lang="en-US" altLang="zh-CN" sz="1400" dirty="0">
                <a:solidFill>
                  <a:schemeClr val="tx1">
                    <a:lumMod val="75000"/>
                    <a:lumOff val="25000"/>
                  </a:schemeClr>
                </a:solidFill>
                <a:latin typeface="+mn-ea"/>
              </a:rPr>
              <a:t>KTV </a:t>
            </a:r>
            <a:r>
              <a:rPr lang="zh-CN" altLang="en-US" sz="1400" dirty="0">
                <a:solidFill>
                  <a:schemeClr val="tx1">
                    <a:lumMod val="75000"/>
                    <a:lumOff val="25000"/>
                  </a:schemeClr>
                </a:solidFill>
                <a:latin typeface="+mn-ea"/>
              </a:rPr>
              <a:t>等娱乐场所可能会使用成本较小的手持式数字哨兵，那数字哨兵约有 </a:t>
            </a:r>
            <a:r>
              <a:rPr lang="en-US" altLang="zh-CN" sz="1400" dirty="0">
                <a:solidFill>
                  <a:schemeClr val="tx1">
                    <a:lumMod val="75000"/>
                    <a:lumOff val="25000"/>
                  </a:schemeClr>
                </a:solidFill>
                <a:latin typeface="+mn-ea"/>
              </a:rPr>
              <a:t>1200 </a:t>
            </a:r>
            <a:r>
              <a:rPr lang="zh-CN" altLang="en-US" sz="1400" dirty="0">
                <a:solidFill>
                  <a:schemeClr val="tx1">
                    <a:lumMod val="75000"/>
                    <a:lumOff val="25000"/>
                  </a:schemeClr>
                </a:solidFill>
                <a:latin typeface="+mn-ea"/>
              </a:rPr>
              <a:t>亿的市场空间。</a:t>
            </a:r>
          </a:p>
        </p:txBody>
      </p:sp>
    </p:spTree>
    <p:extLst>
      <p:ext uri="{BB962C8B-B14F-4D97-AF65-F5344CB8AC3E}">
        <p14:creationId xmlns:p14="http://schemas.microsoft.com/office/powerpoint/2010/main" val="405923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ENDING</a:t>
            </a:r>
            <a:endParaRPr kumimoji="1" lang="zh-CN" altLang="en-US" dirty="0"/>
          </a:p>
        </p:txBody>
      </p:sp>
      <p:sp>
        <p:nvSpPr>
          <p:cNvPr id="11" name="文本占位符 3">
            <a:extLst>
              <a:ext uri="{FF2B5EF4-FFF2-40B4-BE49-F238E27FC236}">
                <a16:creationId xmlns:a16="http://schemas.microsoft.com/office/drawing/2014/main" id="{5F783590-A0C9-66BB-6AF2-A52524D1FF39}"/>
              </a:ext>
            </a:extLst>
          </p:cNvPr>
          <p:cNvSpPr txBox="1">
            <a:spLocks/>
          </p:cNvSpPr>
          <p:nvPr/>
        </p:nvSpPr>
        <p:spPr>
          <a:xfrm>
            <a:off x="2600706" y="4033466"/>
            <a:ext cx="2571187" cy="684139"/>
          </a:xfrm>
          <a:prstGeom prst="rect">
            <a:avLst/>
          </a:prstGeom>
        </p:spPr>
        <p:txBody>
          <a:bodyPr anchor="t"/>
          <a:lstStyle>
            <a:lvl1pPr marL="285750" indent="-285750" algn="l" defTabSz="914400" rtl="0" eaLnBrk="1" latinLnBrk="0" hangingPunct="1">
              <a:lnSpc>
                <a:spcPct val="100000"/>
              </a:lnSpc>
              <a:spcBef>
                <a:spcPts val="1000"/>
              </a:spcBef>
              <a:buFont typeface="Arial" charset="0"/>
              <a:buChar char="•"/>
              <a:defRPr sz="1400" b="0" kern="1200">
                <a:solidFill>
                  <a:schemeClr val="bg1"/>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技术中心</a:t>
            </a:r>
            <a:endParaRPr kumimoji="1" lang="en-US" altLang="zh-CN"/>
          </a:p>
          <a:p>
            <a:r>
              <a:rPr kumimoji="1" lang="en-US" altLang="zh-CN"/>
              <a:t>2022.6.23</a:t>
            </a:r>
            <a:endParaRPr kumimoji="1" lang="zh-CN" altLang="en-US" dirty="0"/>
          </a:p>
        </p:txBody>
      </p:sp>
    </p:spTree>
    <p:extLst>
      <p:ext uri="{BB962C8B-B14F-4D97-AF65-F5344CB8AC3E}">
        <p14:creationId xmlns:p14="http://schemas.microsoft.com/office/powerpoint/2010/main" val="16653277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产品背景</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技术背景</a:t>
            </a:r>
          </a:p>
        </p:txBody>
      </p:sp>
      <p:sp>
        <p:nvSpPr>
          <p:cNvPr id="6" name="文本框 8">
            <a:extLst>
              <a:ext uri="{FF2B5EF4-FFF2-40B4-BE49-F238E27FC236}">
                <a16:creationId xmlns:a16="http://schemas.microsoft.com/office/drawing/2014/main" id="{72E5D38A-800C-8559-EA03-834FFA42EDF3}"/>
              </a:ext>
            </a:extLst>
          </p:cNvPr>
          <p:cNvSpPr txBox="1"/>
          <p:nvPr/>
        </p:nvSpPr>
        <p:spPr>
          <a:xfrm>
            <a:off x="824827" y="2358367"/>
            <a:ext cx="5436192" cy="2962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近年来，各地如火如荼的大数据中心建设，数据中心的相互联通的底层，则是中国领先全球网络基础设施建设。上周，工信部对外介绍说，从</a:t>
            </a:r>
            <a:r>
              <a:rPr lang="en-US" altLang="zh-CN" sz="1400" dirty="0">
                <a:solidFill>
                  <a:schemeClr val="tx1">
                    <a:lumMod val="75000"/>
                    <a:lumOff val="25000"/>
                  </a:schemeClr>
                </a:solidFill>
                <a:latin typeface="+mn-ea"/>
              </a:rPr>
              <a:t>2012</a:t>
            </a:r>
            <a:r>
              <a:rPr lang="zh-CN" altLang="en-US" sz="1400" dirty="0">
                <a:solidFill>
                  <a:schemeClr val="tx1">
                    <a:lumMod val="75000"/>
                    <a:lumOff val="25000"/>
                  </a:schemeClr>
                </a:solidFill>
                <a:latin typeface="+mn-ea"/>
              </a:rPr>
              <a:t>年至</a:t>
            </a:r>
            <a:r>
              <a:rPr lang="en-US" altLang="zh-CN" sz="1400" dirty="0">
                <a:solidFill>
                  <a:schemeClr val="tx1">
                    <a:lumMod val="75000"/>
                    <a:lumOff val="25000"/>
                  </a:schemeClr>
                </a:solidFill>
                <a:latin typeface="+mn-ea"/>
              </a:rPr>
              <a:t>2021</a:t>
            </a:r>
            <a:r>
              <a:rPr lang="zh-CN" altLang="en-US" sz="1400" dirty="0">
                <a:solidFill>
                  <a:schemeClr val="tx1">
                    <a:lumMod val="75000"/>
                    <a:lumOff val="25000"/>
                  </a:schemeClr>
                </a:solidFill>
                <a:latin typeface="+mn-ea"/>
              </a:rPr>
              <a:t>年的十年间，我国着力提升服务经济社会水平，信息通信业实现迭代跨越。建成了全球规模最大、技术领先的网络基础设施，光纤网络接入带宽实现从十兆到百兆、再到千兆的指数级增长。</a:t>
            </a:r>
            <a:endParaRPr lang="en-US" altLang="zh-CN" sz="1400" dirty="0">
              <a:solidFill>
                <a:schemeClr val="tx1">
                  <a:lumMod val="75000"/>
                  <a:lumOff val="25000"/>
                </a:schemeClr>
              </a:solidFill>
              <a:latin typeface="+mn-ea"/>
            </a:endParaRPr>
          </a:p>
          <a:p>
            <a:pPr indent="457200">
              <a:lnSpc>
                <a:spcPct val="150000"/>
              </a:lnSpc>
            </a:pPr>
            <a:r>
              <a:rPr lang="zh-CN" altLang="en-US" sz="1400" dirty="0">
                <a:solidFill>
                  <a:schemeClr val="tx1">
                    <a:lumMod val="75000"/>
                    <a:lumOff val="25000"/>
                  </a:schemeClr>
                </a:solidFill>
                <a:latin typeface="+mn-ea"/>
              </a:rPr>
              <a:t>这为“数字哨兵”提供了重要的技术基础，“数字哨兵”能否正确投入应用必须具备三基本条件：能实现移动数据通信，完成与大数据中心的数据链路对接，完成场所码绑定。</a:t>
            </a:r>
          </a:p>
        </p:txBody>
      </p:sp>
      <p:sp>
        <p:nvSpPr>
          <p:cNvPr id="7" name="矩形 6">
            <a:extLst>
              <a:ext uri="{FF2B5EF4-FFF2-40B4-BE49-F238E27FC236}">
                <a16:creationId xmlns:a16="http://schemas.microsoft.com/office/drawing/2014/main" id="{4249847E-1C9E-BAA9-7FCD-2517A050757E}"/>
              </a:ext>
            </a:extLst>
          </p:cNvPr>
          <p:cNvSpPr/>
          <p:nvPr/>
        </p:nvSpPr>
        <p:spPr>
          <a:xfrm>
            <a:off x="514488" y="1777447"/>
            <a:ext cx="2749471" cy="453457"/>
          </a:xfrm>
          <a:prstGeom prst="rect">
            <a:avLst/>
          </a:prstGeom>
        </p:spPr>
        <p:txBody>
          <a:bodyPr wrap="none">
            <a:spAutoFit/>
          </a:bodyPr>
          <a:lstStyle/>
          <a:p>
            <a:pPr lvl="0">
              <a:lnSpc>
                <a:spcPct val="130000"/>
              </a:lnSpc>
            </a:pPr>
            <a:r>
              <a:rPr lang="zh-CN" altLang="en-US" sz="2000" b="1" dirty="0">
                <a:solidFill>
                  <a:schemeClr val="accent1"/>
                </a:solidFill>
              </a:rPr>
              <a:t>“数字哨兵”出生背景</a:t>
            </a:r>
            <a:endParaRPr lang="en-US" altLang="zh-CN" sz="2000" b="1" dirty="0">
              <a:solidFill>
                <a:schemeClr val="accent1"/>
              </a:solidFill>
            </a:endParaRPr>
          </a:p>
        </p:txBody>
      </p:sp>
      <p:pic>
        <p:nvPicPr>
          <p:cNvPr id="19" name="图片 18">
            <a:extLst>
              <a:ext uri="{FF2B5EF4-FFF2-40B4-BE49-F238E27FC236}">
                <a16:creationId xmlns:a16="http://schemas.microsoft.com/office/drawing/2014/main" id="{7C00DCA6-41F9-851D-82DF-77E1D7370FFD}"/>
              </a:ext>
            </a:extLst>
          </p:cNvPr>
          <p:cNvPicPr>
            <a:picLocks noChangeAspect="1"/>
          </p:cNvPicPr>
          <p:nvPr/>
        </p:nvPicPr>
        <p:blipFill>
          <a:blip r:embed="rId2"/>
          <a:srcRect t="7833" b="7833"/>
          <a:stretch/>
        </p:blipFill>
        <p:spPr>
          <a:xfrm>
            <a:off x="6789912" y="2481054"/>
            <a:ext cx="4356698" cy="2449446"/>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692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369721" cy="721395"/>
          </a:xfrm>
        </p:spPr>
        <p:txBody>
          <a:bodyPr/>
          <a:lstStyle/>
          <a:p>
            <a:r>
              <a:rPr kumimoji="1" lang="zh-CN" altLang="en-US" dirty="0"/>
              <a:t>数字哨兵”与大数据技术下的“疫情防控”</a:t>
            </a:r>
          </a:p>
        </p:txBody>
      </p:sp>
      <p:sp>
        <p:nvSpPr>
          <p:cNvPr id="6" name="文本框 8">
            <a:extLst>
              <a:ext uri="{FF2B5EF4-FFF2-40B4-BE49-F238E27FC236}">
                <a16:creationId xmlns:a16="http://schemas.microsoft.com/office/drawing/2014/main" id="{72E5D38A-800C-8559-EA03-834FFA42EDF3}"/>
              </a:ext>
            </a:extLst>
          </p:cNvPr>
          <p:cNvSpPr txBox="1"/>
          <p:nvPr/>
        </p:nvSpPr>
        <p:spPr>
          <a:xfrm>
            <a:off x="689213" y="3038129"/>
            <a:ext cx="9845114" cy="3774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这政府通过大数据来服务政务决策，使疫情防控部门及时找准工作重点区域、重点人群，提前疫情预研、预判、预警。</a:t>
            </a:r>
          </a:p>
        </p:txBody>
      </p:sp>
      <p:sp>
        <p:nvSpPr>
          <p:cNvPr id="7" name="矩形 6">
            <a:extLst>
              <a:ext uri="{FF2B5EF4-FFF2-40B4-BE49-F238E27FC236}">
                <a16:creationId xmlns:a16="http://schemas.microsoft.com/office/drawing/2014/main" id="{4249847E-1C9E-BAA9-7FCD-2517A050757E}"/>
              </a:ext>
            </a:extLst>
          </p:cNvPr>
          <p:cNvSpPr/>
          <p:nvPr/>
        </p:nvSpPr>
        <p:spPr>
          <a:xfrm>
            <a:off x="689213" y="2556220"/>
            <a:ext cx="7571303" cy="417358"/>
          </a:xfrm>
          <a:prstGeom prst="rect">
            <a:avLst/>
          </a:prstGeom>
        </p:spPr>
        <p:txBody>
          <a:bodyPr wrap="none">
            <a:spAutoFit/>
          </a:bodyPr>
          <a:lstStyle/>
          <a:p>
            <a:pPr lvl="0">
              <a:lnSpc>
                <a:spcPct val="130000"/>
              </a:lnSpc>
            </a:pPr>
            <a:r>
              <a:rPr lang="zh-CN" altLang="en-US" b="1" dirty="0">
                <a:solidFill>
                  <a:schemeClr val="accent1"/>
                </a:solidFill>
              </a:rPr>
              <a:t>其一：在政府层面，大数据为政府正确决策、精准施策提供了科学依据。</a:t>
            </a:r>
            <a:endParaRPr lang="en-US" altLang="zh-CN" b="1" dirty="0">
              <a:solidFill>
                <a:schemeClr val="accent1"/>
              </a:solidFill>
            </a:endParaRPr>
          </a:p>
        </p:txBody>
      </p:sp>
      <p:sp>
        <p:nvSpPr>
          <p:cNvPr id="9" name="文本框 8">
            <a:extLst>
              <a:ext uri="{FF2B5EF4-FFF2-40B4-BE49-F238E27FC236}">
                <a16:creationId xmlns:a16="http://schemas.microsoft.com/office/drawing/2014/main" id="{42E74328-3EF2-0153-672E-BEC7A2EB9FE4}"/>
              </a:ext>
            </a:extLst>
          </p:cNvPr>
          <p:cNvSpPr txBox="1"/>
          <p:nvPr/>
        </p:nvSpPr>
        <p:spPr>
          <a:xfrm>
            <a:off x="689213" y="4019067"/>
            <a:ext cx="9845114"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存储的信息数据公开透明，疫情情况和应对措施通过互联网实时更新，争取了社会公众的信任和理解，缓解了病毒感染者数字上升引起的不安程度。</a:t>
            </a:r>
          </a:p>
        </p:txBody>
      </p:sp>
      <p:sp>
        <p:nvSpPr>
          <p:cNvPr id="10" name="矩形 9">
            <a:extLst>
              <a:ext uri="{FF2B5EF4-FFF2-40B4-BE49-F238E27FC236}">
                <a16:creationId xmlns:a16="http://schemas.microsoft.com/office/drawing/2014/main" id="{2938A220-BD07-61AB-8792-D9E7DEEEC0C5}"/>
              </a:ext>
            </a:extLst>
          </p:cNvPr>
          <p:cNvSpPr/>
          <p:nvPr/>
        </p:nvSpPr>
        <p:spPr>
          <a:xfrm>
            <a:off x="689213" y="3537158"/>
            <a:ext cx="5955476" cy="417358"/>
          </a:xfrm>
          <a:prstGeom prst="rect">
            <a:avLst/>
          </a:prstGeom>
        </p:spPr>
        <p:txBody>
          <a:bodyPr wrap="none">
            <a:spAutoFit/>
          </a:bodyPr>
          <a:lstStyle/>
          <a:p>
            <a:pPr lvl="0">
              <a:lnSpc>
                <a:spcPct val="130000"/>
              </a:lnSpc>
            </a:pPr>
            <a:r>
              <a:rPr lang="zh-CN" altLang="en-US" b="1" dirty="0">
                <a:solidFill>
                  <a:schemeClr val="accent1"/>
                </a:solidFill>
              </a:rPr>
              <a:t>其二：在公众层面，大数据帮助建立了管理数据众享机制</a:t>
            </a:r>
            <a:endParaRPr lang="en-US" altLang="zh-CN" b="1" dirty="0">
              <a:solidFill>
                <a:schemeClr val="accent1"/>
              </a:solidFill>
            </a:endParaRPr>
          </a:p>
        </p:txBody>
      </p:sp>
      <p:sp>
        <p:nvSpPr>
          <p:cNvPr id="11" name="文本框 10">
            <a:extLst>
              <a:ext uri="{FF2B5EF4-FFF2-40B4-BE49-F238E27FC236}">
                <a16:creationId xmlns:a16="http://schemas.microsoft.com/office/drawing/2014/main" id="{93F9A8FC-3B70-44AF-B75D-ED76C1DFE983}"/>
              </a:ext>
            </a:extLst>
          </p:cNvPr>
          <p:cNvSpPr txBox="1"/>
          <p:nvPr/>
        </p:nvSpPr>
        <p:spPr>
          <a:xfrm>
            <a:off x="689213" y="5323170"/>
            <a:ext cx="9845114"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特别是通过大数据和互联网结合，实现对病毒感染者、疑似者的准确追踪，并对敏感的传染或疑似者第一时间锁定隔离，並对无意识的密切接触人群，发现和控制。上海在这方面可以说是曾领先全国。</a:t>
            </a:r>
          </a:p>
        </p:txBody>
      </p:sp>
      <p:sp>
        <p:nvSpPr>
          <p:cNvPr id="12" name="矩形 11">
            <a:extLst>
              <a:ext uri="{FF2B5EF4-FFF2-40B4-BE49-F238E27FC236}">
                <a16:creationId xmlns:a16="http://schemas.microsoft.com/office/drawing/2014/main" id="{6AC39EEE-8CFD-8131-1D9B-B952F0E76336}"/>
              </a:ext>
            </a:extLst>
          </p:cNvPr>
          <p:cNvSpPr/>
          <p:nvPr/>
        </p:nvSpPr>
        <p:spPr>
          <a:xfrm>
            <a:off x="689213" y="4841261"/>
            <a:ext cx="8956298" cy="417358"/>
          </a:xfrm>
          <a:prstGeom prst="rect">
            <a:avLst/>
          </a:prstGeom>
        </p:spPr>
        <p:txBody>
          <a:bodyPr wrap="none">
            <a:spAutoFit/>
          </a:bodyPr>
          <a:lstStyle/>
          <a:p>
            <a:pPr lvl="0">
              <a:lnSpc>
                <a:spcPct val="130000"/>
              </a:lnSpc>
            </a:pPr>
            <a:r>
              <a:rPr lang="zh-CN" altLang="en-US" b="1" dirty="0">
                <a:solidFill>
                  <a:schemeClr val="accent1"/>
                </a:solidFill>
              </a:rPr>
              <a:t>其三：在防控方法层面，大数据为防止疫情蔓延采取有效措施提供了科学数据和手段</a:t>
            </a:r>
            <a:endParaRPr lang="en-US" altLang="zh-CN" b="1" dirty="0">
              <a:solidFill>
                <a:schemeClr val="accent1"/>
              </a:solidFill>
            </a:endParaRPr>
          </a:p>
        </p:txBody>
      </p:sp>
      <p:sp>
        <p:nvSpPr>
          <p:cNvPr id="13" name="文本框 8">
            <a:extLst>
              <a:ext uri="{FF2B5EF4-FFF2-40B4-BE49-F238E27FC236}">
                <a16:creationId xmlns:a16="http://schemas.microsoft.com/office/drawing/2014/main" id="{9356C040-106C-B29C-7F93-72E3BEC826B7}"/>
              </a:ext>
            </a:extLst>
          </p:cNvPr>
          <p:cNvSpPr txBox="1"/>
          <p:nvPr/>
        </p:nvSpPr>
        <p:spPr>
          <a:xfrm>
            <a:off x="689213" y="1586042"/>
            <a:ext cx="9845114"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nSpc>
                <a:spcPct val="150000"/>
              </a:lnSpc>
            </a:pPr>
            <a:r>
              <a:rPr lang="zh-CN" altLang="en-US" sz="1400" dirty="0">
                <a:solidFill>
                  <a:schemeClr val="tx1">
                    <a:lumMod val="75000"/>
                    <a:lumOff val="25000"/>
                  </a:schemeClr>
                </a:solidFill>
                <a:latin typeface="+mn-ea"/>
              </a:rPr>
              <a:t>依托大数据、人工智能等技术，中国实施了精准防疫的政策，我们所熟悉的“流调”“密接”“次密接”等“防疫”防疫语汇都与大数据技术紧密关联。综合来看，大数据技术在“疫情”防控中起到了以下作用：</a:t>
            </a:r>
          </a:p>
        </p:txBody>
      </p:sp>
    </p:spTree>
    <p:extLst>
      <p:ext uri="{BB962C8B-B14F-4D97-AF65-F5344CB8AC3E}">
        <p14:creationId xmlns:p14="http://schemas.microsoft.com/office/powerpoint/2010/main" val="94645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政策依据</a:t>
            </a:r>
          </a:p>
        </p:txBody>
      </p:sp>
      <p:pic>
        <p:nvPicPr>
          <p:cNvPr id="18" name="图片 17">
            <a:extLst>
              <a:ext uri="{FF2B5EF4-FFF2-40B4-BE49-F238E27FC236}">
                <a16:creationId xmlns:a16="http://schemas.microsoft.com/office/drawing/2014/main" id="{36210E0E-4531-5B7F-ED13-0442E41D69BD}"/>
              </a:ext>
            </a:extLst>
          </p:cNvPr>
          <p:cNvPicPr>
            <a:picLocks noChangeAspect="1"/>
          </p:cNvPicPr>
          <p:nvPr/>
        </p:nvPicPr>
        <p:blipFill rotWithShape="1">
          <a:blip r:embed="rId2"/>
          <a:srcRect t="56414" b="15414"/>
          <a:stretch/>
        </p:blipFill>
        <p:spPr>
          <a:xfrm>
            <a:off x="6969575" y="3450967"/>
            <a:ext cx="4394279" cy="2779395"/>
          </a:xfrm>
          <a:prstGeom prst="rect">
            <a:avLst/>
          </a:prstGeom>
        </p:spPr>
      </p:pic>
      <p:sp>
        <p:nvSpPr>
          <p:cNvPr id="19" name="矩形 18">
            <a:extLst>
              <a:ext uri="{FF2B5EF4-FFF2-40B4-BE49-F238E27FC236}">
                <a16:creationId xmlns:a16="http://schemas.microsoft.com/office/drawing/2014/main" id="{DEEF2811-FCC9-3405-03DB-F87065DA2333}"/>
              </a:ext>
            </a:extLst>
          </p:cNvPr>
          <p:cNvSpPr/>
          <p:nvPr/>
        </p:nvSpPr>
        <p:spPr>
          <a:xfrm>
            <a:off x="628394" y="1533707"/>
            <a:ext cx="8629512" cy="665182"/>
          </a:xfrm>
          <a:prstGeom prst="rect">
            <a:avLst/>
          </a:prstGeom>
        </p:spPr>
        <p:txBody>
          <a:bodyPr wrap="square">
            <a:spAutoFit/>
          </a:bodyPr>
          <a:lstStyle/>
          <a:p>
            <a:pPr lvl="0">
              <a:lnSpc>
                <a:spcPct val="130000"/>
              </a:lnSpc>
            </a:pPr>
            <a:r>
              <a:rPr lang="en-US" altLang="zh-CN" sz="1600" b="1" dirty="0">
                <a:solidFill>
                  <a:schemeClr val="accent1"/>
                </a:solidFill>
              </a:rPr>
              <a:t>《</a:t>
            </a:r>
            <a:r>
              <a:rPr lang="zh-CN" altLang="en-US" sz="1600" b="1" dirty="0">
                <a:solidFill>
                  <a:schemeClr val="accent1"/>
                </a:solidFill>
              </a:rPr>
              <a:t>上海市人民代表大会常务委员会关于进一步促进和保障城市运行“一网统管”建设的决定</a:t>
            </a:r>
            <a:r>
              <a:rPr lang="zh-CN" altLang="en-US" sz="1400" b="1" dirty="0">
                <a:solidFill>
                  <a:schemeClr val="accent1"/>
                </a:solidFill>
              </a:rPr>
              <a:t>（</a:t>
            </a:r>
            <a:r>
              <a:rPr lang="en-US" altLang="zh-CN" sz="1400" b="1" dirty="0">
                <a:solidFill>
                  <a:schemeClr val="accent1"/>
                </a:solidFill>
              </a:rPr>
              <a:t>2022</a:t>
            </a:r>
            <a:r>
              <a:rPr lang="zh-CN" altLang="en-US" sz="1400" b="1" dirty="0">
                <a:solidFill>
                  <a:schemeClr val="accent1"/>
                </a:solidFill>
              </a:rPr>
              <a:t>年</a:t>
            </a:r>
            <a:r>
              <a:rPr lang="en-US" altLang="zh-CN" sz="1400" b="1" dirty="0">
                <a:solidFill>
                  <a:schemeClr val="accent1"/>
                </a:solidFill>
              </a:rPr>
              <a:t>5</a:t>
            </a:r>
            <a:r>
              <a:rPr lang="zh-CN" altLang="en-US" sz="1400" b="1" dirty="0">
                <a:solidFill>
                  <a:schemeClr val="accent1"/>
                </a:solidFill>
              </a:rPr>
              <a:t>月</a:t>
            </a:r>
            <a:r>
              <a:rPr lang="en-US" altLang="zh-CN" sz="1400" b="1" dirty="0">
                <a:solidFill>
                  <a:schemeClr val="accent1"/>
                </a:solidFill>
              </a:rPr>
              <a:t>24</a:t>
            </a:r>
            <a:r>
              <a:rPr lang="zh-CN" altLang="en-US" sz="1400" b="1" dirty="0">
                <a:solidFill>
                  <a:schemeClr val="accent1"/>
                </a:solidFill>
              </a:rPr>
              <a:t>日上海市第十五届人民代表大会常务委员会第四十次会议通过）</a:t>
            </a:r>
            <a:endParaRPr lang="zh-CN" altLang="en-US" sz="1600" b="1" dirty="0">
              <a:solidFill>
                <a:schemeClr val="accent1"/>
              </a:solidFill>
            </a:endParaRPr>
          </a:p>
        </p:txBody>
      </p:sp>
      <p:sp>
        <p:nvSpPr>
          <p:cNvPr id="20" name="文本框 8">
            <a:extLst>
              <a:ext uri="{FF2B5EF4-FFF2-40B4-BE49-F238E27FC236}">
                <a16:creationId xmlns:a16="http://schemas.microsoft.com/office/drawing/2014/main" id="{FF4FFC1F-723C-AB58-7246-37E8C4A14131}"/>
              </a:ext>
            </a:extLst>
          </p:cNvPr>
          <p:cNvSpPr txBox="1"/>
          <p:nvPr/>
        </p:nvSpPr>
        <p:spPr>
          <a:xfrm>
            <a:off x="761173" y="2337890"/>
            <a:ext cx="7323637" cy="7005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solidFill>
                  <a:schemeClr val="tx1">
                    <a:lumMod val="75000"/>
                    <a:lumOff val="25000"/>
                  </a:schemeClr>
                </a:solidFill>
                <a:latin typeface="+mn-ea"/>
              </a:rPr>
              <a:t>第八条规定：本市运用治理数字化功能，在疫情防控期间，实行个人疫情防控信息核验</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（即“场所码”或“数字哨兵”等核验措施），核验个人健康信息</a:t>
            </a:r>
          </a:p>
        </p:txBody>
      </p:sp>
      <p:pic>
        <p:nvPicPr>
          <p:cNvPr id="21" name="图片 20">
            <a:extLst>
              <a:ext uri="{FF2B5EF4-FFF2-40B4-BE49-F238E27FC236}">
                <a16:creationId xmlns:a16="http://schemas.microsoft.com/office/drawing/2014/main" id="{95CC9A2A-FC29-183C-3A9E-9BA83A31108C}"/>
              </a:ext>
            </a:extLst>
          </p:cNvPr>
          <p:cNvPicPr>
            <a:picLocks noChangeAspect="1"/>
          </p:cNvPicPr>
          <p:nvPr/>
        </p:nvPicPr>
        <p:blipFill rotWithShape="1">
          <a:blip r:embed="rId2"/>
          <a:srcRect t="3765" b="43501"/>
          <a:stretch/>
        </p:blipFill>
        <p:spPr>
          <a:xfrm>
            <a:off x="4466764" y="3450967"/>
            <a:ext cx="2347551" cy="2779395"/>
          </a:xfrm>
          <a:prstGeom prst="rect">
            <a:avLst/>
          </a:prstGeom>
        </p:spPr>
      </p:pic>
      <p:sp>
        <p:nvSpPr>
          <p:cNvPr id="22" name="文本框 8">
            <a:extLst>
              <a:ext uri="{FF2B5EF4-FFF2-40B4-BE49-F238E27FC236}">
                <a16:creationId xmlns:a16="http://schemas.microsoft.com/office/drawing/2014/main" id="{3545B1A8-3EFF-F8D8-FABB-852640B13C0A}"/>
              </a:ext>
            </a:extLst>
          </p:cNvPr>
          <p:cNvSpPr txBox="1"/>
          <p:nvPr/>
        </p:nvSpPr>
        <p:spPr>
          <a:xfrm>
            <a:off x="6353196" y="6283398"/>
            <a:ext cx="2877586" cy="316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100" dirty="0">
                <a:solidFill>
                  <a:schemeClr val="tx1">
                    <a:lumMod val="75000"/>
                    <a:lumOff val="25000"/>
                  </a:schemeClr>
                </a:solidFill>
                <a:latin typeface="+mn-ea"/>
              </a:rPr>
              <a:t>上海市大数据中心关于“数字哨兵”的回应</a:t>
            </a:r>
          </a:p>
        </p:txBody>
      </p:sp>
    </p:spTree>
    <p:extLst>
      <p:ext uri="{BB962C8B-B14F-4D97-AF65-F5344CB8AC3E}">
        <p14:creationId xmlns:p14="http://schemas.microsoft.com/office/powerpoint/2010/main" val="138365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产品简介</a:t>
            </a:r>
          </a:p>
        </p:txBody>
      </p:sp>
    </p:spTree>
    <p:extLst>
      <p:ext uri="{BB962C8B-B14F-4D97-AF65-F5344CB8AC3E}">
        <p14:creationId xmlns:p14="http://schemas.microsoft.com/office/powerpoint/2010/main" val="3707085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数字哨兵</a:t>
            </a:r>
          </a:p>
        </p:txBody>
      </p:sp>
      <p:sp>
        <p:nvSpPr>
          <p:cNvPr id="3" name="文本框 8"/>
          <p:cNvSpPr txBox="1"/>
          <p:nvPr/>
        </p:nvSpPr>
        <p:spPr>
          <a:xfrm>
            <a:off x="704892" y="2368205"/>
            <a:ext cx="6129273" cy="3932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charset="0"/>
              <a:buChar char="•"/>
            </a:pPr>
            <a:r>
              <a:rPr lang="zh-CN" altLang="en-US" sz="1400" dirty="0">
                <a:solidFill>
                  <a:schemeClr val="tx1">
                    <a:lumMod val="75000"/>
                    <a:lumOff val="25000"/>
                  </a:schemeClr>
                </a:solidFill>
                <a:latin typeface="+mn-ea"/>
              </a:rPr>
              <a:t>数字哨兵是一种具有快速核验健康码、身份证、核酸检测信息等功能的新型信息化设备，支持识别健康码、身份证、社保卡、学生证和敬老卡等，集人脸识别</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考勤</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测温</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扫码</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核验门禁等功能为一体，适用于办公区域、写字楼、学校、商场、社区、酒店、检查站等公共场所出入口。</a:t>
            </a:r>
          </a:p>
          <a:p>
            <a:pPr marL="285750" indent="-285750">
              <a:lnSpc>
                <a:spcPct val="150000"/>
              </a:lnSpc>
              <a:buFont typeface="Arial" charset="0"/>
              <a:buChar char="•"/>
            </a:pPr>
            <a:r>
              <a:rPr lang="zh-CN" altLang="en-US" sz="1400" dirty="0">
                <a:solidFill>
                  <a:schemeClr val="tx1">
                    <a:lumMod val="75000"/>
                    <a:lumOff val="25000"/>
                  </a:schemeClr>
                </a:solidFill>
                <a:latin typeface="+mn-ea"/>
              </a:rPr>
              <a:t>目前，数字哨兵前端设备产品主要包括盒式、手持式、台式、立柱式、闸机式；后端平台主要负责数据处理和分析，涉及管理软件、</a:t>
            </a:r>
            <a:r>
              <a:rPr lang="en-US" altLang="zh-CN" sz="1400" dirty="0">
                <a:solidFill>
                  <a:schemeClr val="tx1">
                    <a:lumMod val="75000"/>
                    <a:lumOff val="25000"/>
                  </a:schemeClr>
                </a:solidFill>
                <a:latin typeface="+mn-ea"/>
              </a:rPr>
              <a:t>AI </a:t>
            </a:r>
            <a:r>
              <a:rPr lang="zh-CN" altLang="en-US" sz="1400" dirty="0">
                <a:solidFill>
                  <a:schemeClr val="tx1">
                    <a:lumMod val="75000"/>
                    <a:lumOff val="25000"/>
                  </a:schemeClr>
                </a:solidFill>
                <a:latin typeface="+mn-ea"/>
              </a:rPr>
              <a:t>算法等。</a:t>
            </a:r>
            <a:endParaRPr lang="en-US" altLang="zh-CN" sz="1400" dirty="0">
              <a:solidFill>
                <a:schemeClr val="tx1">
                  <a:lumMod val="75000"/>
                  <a:lumOff val="25000"/>
                </a:schemeClr>
              </a:solidFill>
              <a:latin typeface="+mn-ea"/>
            </a:endParaRPr>
          </a:p>
          <a:p>
            <a:pPr marL="285750" indent="-285750">
              <a:lnSpc>
                <a:spcPct val="150000"/>
              </a:lnSpc>
              <a:buFont typeface="Arial" charset="0"/>
              <a:buChar char="•"/>
            </a:pPr>
            <a:r>
              <a:rPr lang="zh-CN" altLang="en-US" sz="1400" dirty="0">
                <a:solidFill>
                  <a:schemeClr val="tx1">
                    <a:lumMod val="75000"/>
                    <a:lumOff val="25000"/>
                  </a:schemeClr>
                </a:solidFill>
                <a:latin typeface="+mn-ea"/>
              </a:rPr>
              <a:t>数字哨兵可以进行客流信息实时记录查询，精准智控，再由管理员通过后台网页了解所有人员出入情况，提高管理效率。不同类型数字哨兵各具场景优势：手持式数字哨兵可以助力移动场所快捷通行，全自动多信息核实，减少人工操作，出入口快速通行，避免拥堵。立柱式数字哨兵可以进行全天候自动监测，并实时信息采集比对回溯，解决传统人工记录的低效、不便利和漏记录等问题。</a:t>
            </a:r>
          </a:p>
        </p:txBody>
      </p:sp>
      <p:sp>
        <p:nvSpPr>
          <p:cNvPr id="4" name="矩形 3"/>
          <p:cNvSpPr/>
          <p:nvPr/>
        </p:nvSpPr>
        <p:spPr>
          <a:xfrm>
            <a:off x="514488" y="1649984"/>
            <a:ext cx="7109639" cy="453457"/>
          </a:xfrm>
          <a:prstGeom prst="rect">
            <a:avLst/>
          </a:prstGeom>
        </p:spPr>
        <p:txBody>
          <a:bodyPr wrap="none">
            <a:spAutoFit/>
          </a:bodyPr>
          <a:lstStyle/>
          <a:p>
            <a:pPr lvl="0">
              <a:lnSpc>
                <a:spcPct val="130000"/>
              </a:lnSpc>
            </a:pPr>
            <a:r>
              <a:rPr lang="zh-CN" altLang="en-US" sz="2000" b="1" dirty="0">
                <a:solidFill>
                  <a:schemeClr val="accent1"/>
                </a:solidFill>
              </a:rPr>
              <a:t>“数字哨兵”即身份健康核验一体机，适用于各类公共场所。</a:t>
            </a:r>
            <a:endParaRPr lang="en-US" altLang="zh-CN" sz="2000" b="1" dirty="0">
              <a:solidFill>
                <a:schemeClr val="accent1"/>
              </a:solidFill>
            </a:endParaRPr>
          </a:p>
        </p:txBody>
      </p:sp>
      <p:pic>
        <p:nvPicPr>
          <p:cNvPr id="29" name="图片 28">
            <a:extLst>
              <a:ext uri="{FF2B5EF4-FFF2-40B4-BE49-F238E27FC236}">
                <a16:creationId xmlns:a16="http://schemas.microsoft.com/office/drawing/2014/main" id="{6708F601-36A6-8207-3928-BAE4CBC13AE0}"/>
              </a:ext>
            </a:extLst>
          </p:cNvPr>
          <p:cNvPicPr>
            <a:picLocks noChangeAspect="1"/>
          </p:cNvPicPr>
          <p:nvPr/>
        </p:nvPicPr>
        <p:blipFill>
          <a:blip r:embed="rId2"/>
          <a:srcRect t="14377" b="14377"/>
          <a:stretch/>
        </p:blipFill>
        <p:spPr>
          <a:xfrm>
            <a:off x="7329760" y="2814566"/>
            <a:ext cx="4356698" cy="2449446"/>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6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5EBEF64-050D-9D4E-CDA1-1340791CF160}"/>
              </a:ext>
            </a:extLst>
          </p:cNvPr>
          <p:cNvPicPr>
            <a:picLocks noChangeAspect="1"/>
          </p:cNvPicPr>
          <p:nvPr/>
        </p:nvPicPr>
        <p:blipFill>
          <a:blip r:embed="rId2"/>
          <a:stretch>
            <a:fillRect/>
          </a:stretch>
        </p:blipFill>
        <p:spPr>
          <a:xfrm>
            <a:off x="3000975" y="2716679"/>
            <a:ext cx="1553637" cy="1266678"/>
          </a:xfrm>
          <a:prstGeom prst="rect">
            <a:avLst/>
          </a:prstGeom>
        </p:spPr>
      </p:pic>
      <p:sp>
        <p:nvSpPr>
          <p:cNvPr id="2" name="文本占位符 1"/>
          <p:cNvSpPr>
            <a:spLocks noGrp="1"/>
          </p:cNvSpPr>
          <p:nvPr>
            <p:ph type="body" sz="quarter" idx="10"/>
          </p:nvPr>
        </p:nvSpPr>
        <p:spPr/>
        <p:txBody>
          <a:bodyPr/>
          <a:lstStyle/>
          <a:p>
            <a:r>
              <a:rPr kumimoji="1" lang="zh-CN" altLang="en-US" dirty="0"/>
              <a:t>数字哨兵运作原理</a:t>
            </a:r>
          </a:p>
        </p:txBody>
      </p:sp>
      <p:sp>
        <p:nvSpPr>
          <p:cNvPr id="7" name="矩形 6">
            <a:extLst>
              <a:ext uri="{FF2B5EF4-FFF2-40B4-BE49-F238E27FC236}">
                <a16:creationId xmlns:a16="http://schemas.microsoft.com/office/drawing/2014/main" id="{19C2FA79-25E4-4000-FAF9-39BE4E7812C6}"/>
              </a:ext>
            </a:extLst>
          </p:cNvPr>
          <p:cNvSpPr/>
          <p:nvPr/>
        </p:nvSpPr>
        <p:spPr>
          <a:xfrm>
            <a:off x="286235" y="3017847"/>
            <a:ext cx="2006238" cy="9382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kumimoji="1" lang="zh-CN" altLang="en-US" sz="1400" dirty="0"/>
              <a:t>使用人出示健康码、身份证件或其他智能卡</a:t>
            </a:r>
          </a:p>
        </p:txBody>
      </p:sp>
      <p:sp>
        <p:nvSpPr>
          <p:cNvPr id="9" name="矩形 8">
            <a:extLst>
              <a:ext uri="{FF2B5EF4-FFF2-40B4-BE49-F238E27FC236}">
                <a16:creationId xmlns:a16="http://schemas.microsoft.com/office/drawing/2014/main" id="{3D22C535-9589-80FA-31B8-67F6B5CB11EF}"/>
              </a:ext>
            </a:extLst>
          </p:cNvPr>
          <p:cNvSpPr/>
          <p:nvPr/>
        </p:nvSpPr>
        <p:spPr>
          <a:xfrm>
            <a:off x="2786235" y="5235408"/>
            <a:ext cx="1893382" cy="11319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kumimoji="1" lang="zh-CN" altLang="en-US" sz="1400" dirty="0"/>
              <a:t>处理结果及信息反馈到数字哨兵设备，用于显示开门、报警等</a:t>
            </a:r>
          </a:p>
        </p:txBody>
      </p:sp>
      <p:sp>
        <p:nvSpPr>
          <p:cNvPr id="11" name="矩形 10">
            <a:extLst>
              <a:ext uri="{FF2B5EF4-FFF2-40B4-BE49-F238E27FC236}">
                <a16:creationId xmlns:a16="http://schemas.microsoft.com/office/drawing/2014/main" id="{ED2950EC-9253-6663-99D4-F1085191A8D9}"/>
              </a:ext>
            </a:extLst>
          </p:cNvPr>
          <p:cNvSpPr/>
          <p:nvPr/>
        </p:nvSpPr>
        <p:spPr>
          <a:xfrm>
            <a:off x="5025209" y="2972587"/>
            <a:ext cx="2338754" cy="9382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kumimoji="1" lang="zh-CN" altLang="en-US" sz="1400" dirty="0"/>
              <a:t>读取健康吗、身份证或其他智能卡信息＋场所码</a:t>
            </a:r>
            <a:r>
              <a:rPr kumimoji="1" lang="en-US" altLang="zh-CN" sz="1400" dirty="0"/>
              <a:t>ID</a:t>
            </a:r>
            <a:r>
              <a:rPr kumimoji="1" lang="zh-CN" altLang="en-US" sz="1400" dirty="0"/>
              <a:t>上传</a:t>
            </a:r>
          </a:p>
        </p:txBody>
      </p:sp>
      <p:sp>
        <p:nvSpPr>
          <p:cNvPr id="12" name="矩形 11">
            <a:extLst>
              <a:ext uri="{FF2B5EF4-FFF2-40B4-BE49-F238E27FC236}">
                <a16:creationId xmlns:a16="http://schemas.microsoft.com/office/drawing/2014/main" id="{CD820742-4D81-CE21-BFFF-F10827F399F7}"/>
              </a:ext>
            </a:extLst>
          </p:cNvPr>
          <p:cNvSpPr/>
          <p:nvPr/>
        </p:nvSpPr>
        <p:spPr>
          <a:xfrm>
            <a:off x="8121972" y="3158827"/>
            <a:ext cx="1296498" cy="5288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kumimoji="1" lang="zh-CN" altLang="en-US" sz="1400" dirty="0"/>
              <a:t>上传信息平台</a:t>
            </a:r>
          </a:p>
        </p:txBody>
      </p:sp>
      <p:sp>
        <p:nvSpPr>
          <p:cNvPr id="13" name="矩形 12">
            <a:extLst>
              <a:ext uri="{FF2B5EF4-FFF2-40B4-BE49-F238E27FC236}">
                <a16:creationId xmlns:a16="http://schemas.microsoft.com/office/drawing/2014/main" id="{1F1B6A22-B3D6-6F3E-F84D-5AAA2CCE1915}"/>
              </a:ext>
            </a:extLst>
          </p:cNvPr>
          <p:cNvSpPr/>
          <p:nvPr/>
        </p:nvSpPr>
        <p:spPr>
          <a:xfrm>
            <a:off x="10172106" y="2972587"/>
            <a:ext cx="1633240" cy="8301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kumimoji="1" lang="zh-CN" altLang="en-US" sz="1400" dirty="0"/>
              <a:t>上传大数据中心</a:t>
            </a:r>
          </a:p>
        </p:txBody>
      </p:sp>
      <p:sp>
        <p:nvSpPr>
          <p:cNvPr id="14" name="矩形 13">
            <a:extLst>
              <a:ext uri="{FF2B5EF4-FFF2-40B4-BE49-F238E27FC236}">
                <a16:creationId xmlns:a16="http://schemas.microsoft.com/office/drawing/2014/main" id="{9515829D-1B0C-A8A3-71FA-CC250917BC4E}"/>
              </a:ext>
            </a:extLst>
          </p:cNvPr>
          <p:cNvSpPr/>
          <p:nvPr/>
        </p:nvSpPr>
        <p:spPr>
          <a:xfrm>
            <a:off x="8378808" y="4678816"/>
            <a:ext cx="3029681" cy="13455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kumimoji="1" lang="zh-CN" altLang="en-US" sz="1400" dirty="0"/>
              <a:t>接收到身份证或其他智能卡信息后，再向其他平台获取核酸信息、行程场所信息和行程所内确诊信息，进行比对处理</a:t>
            </a:r>
          </a:p>
        </p:txBody>
      </p:sp>
      <p:sp>
        <p:nvSpPr>
          <p:cNvPr id="5" name="箭头: 右 4">
            <a:extLst>
              <a:ext uri="{FF2B5EF4-FFF2-40B4-BE49-F238E27FC236}">
                <a16:creationId xmlns:a16="http://schemas.microsoft.com/office/drawing/2014/main" id="{35E0EE97-AEB0-5D0D-2180-4943CC1EA8C2}"/>
              </a:ext>
            </a:extLst>
          </p:cNvPr>
          <p:cNvSpPr/>
          <p:nvPr/>
        </p:nvSpPr>
        <p:spPr>
          <a:xfrm>
            <a:off x="2337036" y="3352097"/>
            <a:ext cx="661471"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箭头: 右 15">
            <a:extLst>
              <a:ext uri="{FF2B5EF4-FFF2-40B4-BE49-F238E27FC236}">
                <a16:creationId xmlns:a16="http://schemas.microsoft.com/office/drawing/2014/main" id="{C3902567-25A7-71C0-80FA-ED9EF2669742}"/>
              </a:ext>
            </a:extLst>
          </p:cNvPr>
          <p:cNvSpPr/>
          <p:nvPr/>
        </p:nvSpPr>
        <p:spPr>
          <a:xfrm>
            <a:off x="4315469" y="3324380"/>
            <a:ext cx="661471"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箭头: 右 16">
            <a:extLst>
              <a:ext uri="{FF2B5EF4-FFF2-40B4-BE49-F238E27FC236}">
                <a16:creationId xmlns:a16="http://schemas.microsoft.com/office/drawing/2014/main" id="{0B50B2C9-75EB-CB73-95BC-61CC5520DEDB}"/>
              </a:ext>
            </a:extLst>
          </p:cNvPr>
          <p:cNvSpPr/>
          <p:nvPr/>
        </p:nvSpPr>
        <p:spPr>
          <a:xfrm>
            <a:off x="7412232" y="3301684"/>
            <a:ext cx="661471"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箭头: 右 19">
            <a:extLst>
              <a:ext uri="{FF2B5EF4-FFF2-40B4-BE49-F238E27FC236}">
                <a16:creationId xmlns:a16="http://schemas.microsoft.com/office/drawing/2014/main" id="{EC7BAB6C-287C-763A-A029-373EC0726507}"/>
              </a:ext>
            </a:extLst>
          </p:cNvPr>
          <p:cNvSpPr/>
          <p:nvPr/>
        </p:nvSpPr>
        <p:spPr>
          <a:xfrm>
            <a:off x="9462366" y="3319227"/>
            <a:ext cx="661471"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箭头: 右 20">
            <a:extLst>
              <a:ext uri="{FF2B5EF4-FFF2-40B4-BE49-F238E27FC236}">
                <a16:creationId xmlns:a16="http://schemas.microsoft.com/office/drawing/2014/main" id="{47959542-1077-8477-2D3E-D9F7B9E7A3E6}"/>
              </a:ext>
            </a:extLst>
          </p:cNvPr>
          <p:cNvSpPr/>
          <p:nvPr/>
        </p:nvSpPr>
        <p:spPr>
          <a:xfrm rot="5400000">
            <a:off x="10603979" y="4105935"/>
            <a:ext cx="769492"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箭头: 右 21">
            <a:extLst>
              <a:ext uri="{FF2B5EF4-FFF2-40B4-BE49-F238E27FC236}">
                <a16:creationId xmlns:a16="http://schemas.microsoft.com/office/drawing/2014/main" id="{088477A4-8801-B43E-279D-5A1AD3453E62}"/>
              </a:ext>
            </a:extLst>
          </p:cNvPr>
          <p:cNvSpPr/>
          <p:nvPr/>
        </p:nvSpPr>
        <p:spPr>
          <a:xfrm rot="5400000">
            <a:off x="3348180" y="4650063"/>
            <a:ext cx="769492" cy="269713"/>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箭头: 右 22">
            <a:extLst>
              <a:ext uri="{FF2B5EF4-FFF2-40B4-BE49-F238E27FC236}">
                <a16:creationId xmlns:a16="http://schemas.microsoft.com/office/drawing/2014/main" id="{3C4DCA24-1ACF-4E0E-EB00-CFAE52188E4E}"/>
              </a:ext>
            </a:extLst>
          </p:cNvPr>
          <p:cNvSpPr/>
          <p:nvPr/>
        </p:nvSpPr>
        <p:spPr>
          <a:xfrm rot="16200000">
            <a:off x="8306385" y="4050979"/>
            <a:ext cx="879401" cy="269716"/>
          </a:xfrm>
          <a:prstGeom prst="rightArrow">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箭头: 直角上 5">
            <a:extLst>
              <a:ext uri="{FF2B5EF4-FFF2-40B4-BE49-F238E27FC236}">
                <a16:creationId xmlns:a16="http://schemas.microsoft.com/office/drawing/2014/main" id="{DE837C73-FBD5-247A-C24E-153B2CAB7672}"/>
              </a:ext>
            </a:extLst>
          </p:cNvPr>
          <p:cNvSpPr/>
          <p:nvPr/>
        </p:nvSpPr>
        <p:spPr>
          <a:xfrm rot="16200000">
            <a:off x="5424860" y="-239234"/>
            <a:ext cx="1622549" cy="5107829"/>
          </a:xfrm>
          <a:prstGeom prst="bentUpArrow">
            <a:avLst>
              <a:gd name="adj1" fmla="val 7296"/>
              <a:gd name="adj2" fmla="val 1029"/>
              <a:gd name="adj3" fmla="val 0"/>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箭头: 右 23">
            <a:extLst>
              <a:ext uri="{FF2B5EF4-FFF2-40B4-BE49-F238E27FC236}">
                <a16:creationId xmlns:a16="http://schemas.microsoft.com/office/drawing/2014/main" id="{6C573827-D3DE-F62F-B7A5-E7F2A90CF0BB}"/>
              </a:ext>
            </a:extLst>
          </p:cNvPr>
          <p:cNvSpPr/>
          <p:nvPr/>
        </p:nvSpPr>
        <p:spPr>
          <a:xfrm rot="5400000">
            <a:off x="3139884" y="1910484"/>
            <a:ext cx="1186084" cy="335748"/>
          </a:xfrm>
          <a:prstGeom prst="rightArrow">
            <a:avLst>
              <a:gd name="adj1" fmla="val 32653"/>
              <a:gd name="adj2" fmla="val 50000"/>
            </a:avLst>
          </a:prstGeom>
          <a:solidFill>
            <a:srgbClr val="1E8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07AC65B2-759C-56C2-77E4-2B54FB358A5E}"/>
              </a:ext>
            </a:extLst>
          </p:cNvPr>
          <p:cNvSpPr txBox="1"/>
          <p:nvPr/>
        </p:nvSpPr>
        <p:spPr>
          <a:xfrm>
            <a:off x="3053585" y="4031051"/>
            <a:ext cx="1261884" cy="307777"/>
          </a:xfrm>
          <a:prstGeom prst="rect">
            <a:avLst/>
          </a:prstGeom>
          <a:noFill/>
        </p:spPr>
        <p:txBody>
          <a:bodyPr wrap="none" rtlCol="0">
            <a:spAutoFit/>
          </a:bodyPr>
          <a:lstStyle/>
          <a:p>
            <a:r>
              <a:rPr lang="zh-CN" altLang="en-US" sz="1400" dirty="0">
                <a:solidFill>
                  <a:srgbClr val="1E83B3"/>
                </a:solidFill>
              </a:rPr>
              <a:t>数字哨兵设备</a:t>
            </a:r>
          </a:p>
        </p:txBody>
      </p:sp>
    </p:spTree>
    <p:extLst>
      <p:ext uri="{BB962C8B-B14F-4D97-AF65-F5344CB8AC3E}">
        <p14:creationId xmlns:p14="http://schemas.microsoft.com/office/powerpoint/2010/main" val="35889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1511</TotalTime>
  <Words>2897</Words>
  <Application>Microsoft Office PowerPoint</Application>
  <PresentationFormat>宽屏</PresentationFormat>
  <Paragraphs>238</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21</vt:i4>
      </vt:variant>
    </vt:vector>
  </HeadingPairs>
  <TitlesOfParts>
    <vt:vector size="29" baseType="lpstr">
      <vt:lpstr>PingFangSC-regular</vt:lpstr>
      <vt:lpstr>Microsoft YaHei</vt:lpstr>
      <vt:lpstr>Microsoft YaHei</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刘 加贺</cp:lastModifiedBy>
  <cp:revision>100</cp:revision>
  <dcterms:created xsi:type="dcterms:W3CDTF">2015-08-18T02:51:41Z</dcterms:created>
  <dcterms:modified xsi:type="dcterms:W3CDTF">2022-06-27T06:07:41Z</dcterms:modified>
  <cp:category/>
</cp:coreProperties>
</file>